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6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69">
          <p15:clr>
            <a:srgbClr val="A4A3A4"/>
          </p15:clr>
        </p15:guide>
        <p15:guide id="2" orient="horz" pos="3006">
          <p15:clr>
            <a:srgbClr val="A4A3A4"/>
          </p15:clr>
        </p15:guide>
        <p15:guide id="3" orient="horz" pos="3486">
          <p15:clr>
            <a:srgbClr val="A4A3A4"/>
          </p15:clr>
        </p15:guide>
        <p15:guide id="4" pos="1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a" initials="A" lastIdx="129" clrIdx="0"/>
  <p:cmAuthor id="1" name="Travis" initials="TJ" lastIdx="33" clrIdx="1"/>
  <p:cmAuthor id="2" name="Michael Briscoe" initials="MB" lastIdx="43" clrIdx="2"/>
  <p:cmAuthor id="3" name="Beth Cocuzza" initials="BC" lastIdx="35" clrIdx="3"/>
  <p:cmAuthor id="4" name="Penguin 07" initials="P0" lastIdx="17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A469"/>
    <a:srgbClr val="2A7251"/>
    <a:srgbClr val="2B9650"/>
    <a:srgbClr val="EC6302"/>
    <a:srgbClr val="3F3F39"/>
    <a:srgbClr val="23593E"/>
    <a:srgbClr val="416795"/>
    <a:srgbClr val="23A3AD"/>
    <a:srgbClr val="CC9123"/>
    <a:srgbClr val="3B58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7691" autoAdjust="0"/>
  </p:normalViewPr>
  <p:slideViewPr>
    <p:cSldViewPr snapToGrid="0" snapToObjects="1">
      <p:cViewPr varScale="1">
        <p:scale>
          <a:sx n="78" d="100"/>
          <a:sy n="78" d="100"/>
        </p:scale>
        <p:origin x="972" y="78"/>
      </p:cViewPr>
      <p:guideLst>
        <p:guide orient="horz" pos="3969"/>
        <p:guide orient="horz" pos="3006"/>
        <p:guide orient="horz" pos="3486"/>
        <p:guide pos="19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5" d="100"/>
          <a:sy n="55" d="100"/>
        </p:scale>
        <p:origin x="-284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fld id="{6B6F892B-6627-994E-B68D-E99C83311AB5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57FEF523-DFFF-3849-AB64-4EC8F28D8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3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fld id="{90A977CC-CF59-4186-A039-51F667AD6CE6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6" tIns="46588" rIns="93176" bIns="4658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95FA5B0E-8558-45BD-B1C6-E80503665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18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31760">
              <a:defRPr/>
            </a:pPr>
            <a:r>
              <a:rPr lang="en-US" dirty="0" smtClean="0"/>
              <a:t>You’ll notice </a:t>
            </a:r>
            <a:r>
              <a:rPr lang="en-US" dirty="0"/>
              <a:t>that these are the same Shifts that the </a:t>
            </a:r>
            <a:r>
              <a:rPr lang="en-US" dirty="0" smtClean="0"/>
              <a:t>Standards </a:t>
            </a:r>
            <a:r>
              <a:rPr lang="en-US" dirty="0"/>
              <a:t>are asking for in classroom instruction; that’s a good thing. Assessments and instruction should work together</a:t>
            </a:r>
            <a:r>
              <a:rPr lang="en-US" dirty="0" smtClean="0"/>
              <a:t>. </a:t>
            </a:r>
            <a:endParaRPr lang="en-US" sz="1600" dirty="0"/>
          </a:p>
          <a:p>
            <a:pPr defTabSz="931760">
              <a:defRPr/>
            </a:pPr>
            <a:endParaRPr lang="en-US" dirty="0" smtClean="0"/>
          </a:p>
          <a:p>
            <a:pPr defTabSz="931760">
              <a:defRPr/>
            </a:pPr>
            <a:r>
              <a:rPr lang="en-US" dirty="0" smtClean="0"/>
              <a:t>For more information on the Shifts for Mathematics,</a:t>
            </a:r>
            <a:r>
              <a:rPr lang="en-US" baseline="0" dirty="0" smtClean="0"/>
              <a:t> please follow this link: http://achievethecore.org/shifts-mathematics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A5B0E-8558-45BD-B1C6-E80503665E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232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hyperlink" Target="http://www.achievethecore.org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hyperlink" Target="http://www.achievethecore.org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ievethecore.org" TargetMode="Externa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AP and AT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P_logo_RG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20" y="225996"/>
            <a:ext cx="1640438" cy="808050"/>
          </a:xfrm>
          <a:prstGeom prst="rect">
            <a:avLst/>
          </a:prstGeom>
        </p:spPr>
      </p:pic>
      <p:pic>
        <p:nvPicPr>
          <p:cNvPr id="6" name="Picture 5" descr="green_texture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7" b="26852"/>
          <a:stretch/>
        </p:blipFill>
        <p:spPr>
          <a:xfrm>
            <a:off x="-1" y="1848737"/>
            <a:ext cx="9144000" cy="316776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19320" y="2362434"/>
            <a:ext cx="8785850" cy="1470025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19317" y="3835562"/>
            <a:ext cx="8785852" cy="792406"/>
          </a:xfrm>
        </p:spPr>
        <p:txBody>
          <a:bodyPr/>
          <a:lstStyle>
            <a:lvl1pPr marL="0" indent="0" algn="l">
              <a:buNone/>
              <a:defRPr>
                <a:solidFill>
                  <a:srgbClr val="24593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-1" y="1737612"/>
            <a:ext cx="9144000" cy="111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TC_logo_grey_type_1line_RGB.pd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921" y="283558"/>
            <a:ext cx="3651249" cy="75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908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A9B0A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9" name="Title 7"/>
          <p:cNvSpPr txBox="1">
            <a:spLocks/>
          </p:cNvSpPr>
          <p:nvPr userDrawn="1"/>
        </p:nvSpPr>
        <p:spPr>
          <a:xfrm>
            <a:off x="115460" y="2952693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1" name="Title 7"/>
          <p:cNvSpPr txBox="1">
            <a:spLocks/>
          </p:cNvSpPr>
          <p:nvPr userDrawn="1"/>
        </p:nvSpPr>
        <p:spPr>
          <a:xfrm>
            <a:off x="115460" y="2952693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16568" y="2829678"/>
            <a:ext cx="8620552" cy="868362"/>
          </a:xfrm>
          <a:solidFill>
            <a:schemeClr val="bg1">
              <a:alpha val="8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>
              <a:defRPr sz="3200">
                <a:solidFill>
                  <a:srgbClr val="23593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90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B96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9" name="Title 7"/>
          <p:cNvSpPr txBox="1">
            <a:spLocks/>
          </p:cNvSpPr>
          <p:nvPr userDrawn="1"/>
        </p:nvSpPr>
        <p:spPr>
          <a:xfrm>
            <a:off x="115460" y="2952693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1" name="Title 7"/>
          <p:cNvSpPr txBox="1">
            <a:spLocks/>
          </p:cNvSpPr>
          <p:nvPr userDrawn="1"/>
        </p:nvSpPr>
        <p:spPr>
          <a:xfrm>
            <a:off x="115460" y="2952693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16568" y="2829678"/>
            <a:ext cx="8620552" cy="868362"/>
          </a:xfrm>
          <a:solidFill>
            <a:schemeClr val="bg1">
              <a:alpha val="8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>
              <a:defRPr sz="3200">
                <a:solidFill>
                  <a:srgbClr val="23593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788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  <a:lvl2pPr>
              <a:defRPr>
                <a:solidFill>
                  <a:srgbClr val="3F3F39"/>
                </a:solidFill>
              </a:defRPr>
            </a:lvl2pPr>
            <a:lvl3pPr>
              <a:defRPr>
                <a:solidFill>
                  <a:srgbClr val="3F3F39"/>
                </a:solidFill>
              </a:defRPr>
            </a:lvl3pPr>
            <a:lvl4pPr>
              <a:defRPr>
                <a:solidFill>
                  <a:srgbClr val="3F3F39"/>
                </a:solidFill>
              </a:defRPr>
            </a:lvl4pPr>
            <a:lvl5pPr>
              <a:defRPr>
                <a:solidFill>
                  <a:srgbClr val="3F3F3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10" name="Picture 9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11" name="Rectangle 10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16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able Placeholder 7"/>
          <p:cNvSpPr>
            <a:spLocks noGrp="1"/>
          </p:cNvSpPr>
          <p:nvPr>
            <p:ph type="tbl" sz="quarter" idx="10"/>
          </p:nvPr>
        </p:nvSpPr>
        <p:spPr/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11" name="Picture 10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12" name="Rectangle 11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92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art Placeholder 9"/>
          <p:cNvSpPr>
            <a:spLocks noGrp="1"/>
          </p:cNvSpPr>
          <p:nvPr>
            <p:ph type="chart" sz="quarter" idx="11"/>
          </p:nvPr>
        </p:nvSpPr>
        <p:spPr/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13" name="Picture 12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14" name="Rectangle 13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161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r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11" name="Picture 10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12" name="Rectangle 11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63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91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8" name="Picture 7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9" name="Rectangle 8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20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8" name="Picture 7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9" name="Rectangle 8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271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Copy (Url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  <a:lvl2pPr>
              <a:defRPr>
                <a:solidFill>
                  <a:srgbClr val="3F3F39"/>
                </a:solidFill>
              </a:defRPr>
            </a:lvl2pPr>
            <a:lvl3pPr>
              <a:defRPr>
                <a:solidFill>
                  <a:srgbClr val="3F3F39"/>
                </a:solidFill>
              </a:defRPr>
            </a:lvl3pPr>
            <a:lvl4pPr>
              <a:defRPr>
                <a:solidFill>
                  <a:srgbClr val="3F3F39"/>
                </a:solidFill>
              </a:defRPr>
            </a:lvl4pPr>
            <a:lvl5pPr>
              <a:defRPr>
                <a:solidFill>
                  <a:srgbClr val="3F3F3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" name="Picture 12" descr="ATC_org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03" y="6519775"/>
            <a:ext cx="1974670" cy="159615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sp>
        <p:nvSpPr>
          <p:cNvPr id="15" name="Rectangle 14">
            <a:hlinkClick r:id="rId3"/>
          </p:cNvPr>
          <p:cNvSpPr/>
          <p:nvPr userDrawn="1"/>
        </p:nvSpPr>
        <p:spPr>
          <a:xfrm>
            <a:off x="195229" y="6519775"/>
            <a:ext cx="1920244" cy="15961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93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AP and AT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een_texture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7" b="26852"/>
          <a:stretch/>
        </p:blipFill>
        <p:spPr>
          <a:xfrm>
            <a:off x="-1" y="1848737"/>
            <a:ext cx="9144000" cy="316776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507950" y="2362434"/>
            <a:ext cx="5497219" cy="1470025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07949" y="3835562"/>
            <a:ext cx="5497220" cy="792406"/>
          </a:xfrm>
        </p:spPr>
        <p:txBody>
          <a:bodyPr/>
          <a:lstStyle>
            <a:lvl1pPr marL="0" indent="0" algn="l">
              <a:buNone/>
              <a:defRPr>
                <a:solidFill>
                  <a:srgbClr val="24593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1746249"/>
            <a:ext cx="9144000" cy="111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857374"/>
            <a:ext cx="3349625" cy="315912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pic>
        <p:nvPicPr>
          <p:cNvPr id="9" name="Picture 8" descr="SAP_logo_RGB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20" y="225996"/>
            <a:ext cx="1640438" cy="808050"/>
          </a:xfrm>
          <a:prstGeom prst="rect">
            <a:avLst/>
          </a:prstGeom>
        </p:spPr>
      </p:pic>
      <p:pic>
        <p:nvPicPr>
          <p:cNvPr id="15" name="Picture 14" descr="ATC_logo_grey_type_1line_RGB.pd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921" y="283558"/>
            <a:ext cx="3651249" cy="75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037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een_textur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0" cy="6858000"/>
          </a:xfrm>
          <a:prstGeom prst="rect">
            <a:avLst/>
          </a:prstGeom>
        </p:spPr>
      </p:pic>
      <p:sp>
        <p:nvSpPr>
          <p:cNvPr id="6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7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216568" y="2852946"/>
            <a:ext cx="8620552" cy="876843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solidFill>
                <a:srgbClr val="23593E"/>
              </a:solidFill>
              <a:latin typeface="Lucida Sans"/>
              <a:cs typeface="Lucida Sans"/>
            </a:endParaRPr>
          </a:p>
        </p:txBody>
      </p:sp>
      <p:pic>
        <p:nvPicPr>
          <p:cNvPr id="10" name="Picture 9" descr="SAP_logo_RGB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20" y="225996"/>
            <a:ext cx="1640438" cy="8080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9320" y="2852946"/>
            <a:ext cx="8617800" cy="8768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645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F3F39"/>
                </a:solidFill>
              </a:defRPr>
            </a:lvl1pPr>
            <a:lvl2pPr>
              <a:defRPr sz="2000">
                <a:solidFill>
                  <a:srgbClr val="3F3F39"/>
                </a:solidFill>
              </a:defRPr>
            </a:lvl2pPr>
            <a:lvl3pPr>
              <a:defRPr sz="1800">
                <a:solidFill>
                  <a:srgbClr val="3F3F39"/>
                </a:solidFill>
              </a:defRPr>
            </a:lvl3pPr>
            <a:lvl4pPr>
              <a:defRPr sz="1600">
                <a:solidFill>
                  <a:srgbClr val="3F3F39"/>
                </a:solidFill>
              </a:defRPr>
            </a:lvl4pPr>
            <a:lvl5pPr>
              <a:defRPr sz="1600">
                <a:solidFill>
                  <a:srgbClr val="3F3F3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F3F39"/>
                </a:solidFill>
              </a:defRPr>
            </a:lvl1pPr>
            <a:lvl2pPr>
              <a:defRPr sz="2000">
                <a:solidFill>
                  <a:srgbClr val="3F3F39"/>
                </a:solidFill>
              </a:defRPr>
            </a:lvl2pPr>
            <a:lvl3pPr>
              <a:defRPr sz="1800">
                <a:solidFill>
                  <a:srgbClr val="3F3F39"/>
                </a:solidFill>
              </a:defRPr>
            </a:lvl3pPr>
            <a:lvl4pPr>
              <a:defRPr sz="1600">
                <a:solidFill>
                  <a:srgbClr val="3F3F39"/>
                </a:solidFill>
              </a:defRPr>
            </a:lvl4pPr>
            <a:lvl5pPr>
              <a:defRPr sz="1600">
                <a:solidFill>
                  <a:srgbClr val="3F3F3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10" name="Picture 9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11" name="Rectangle 10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5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0988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rgbClr val="3F3F3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90750"/>
            <a:ext cx="4040188" cy="3951288"/>
          </a:xfrm>
        </p:spPr>
        <p:txBody>
          <a:bodyPr/>
          <a:lstStyle>
            <a:lvl1pPr>
              <a:defRPr sz="2400">
                <a:solidFill>
                  <a:srgbClr val="3F3F39"/>
                </a:solidFill>
              </a:defRPr>
            </a:lvl1pPr>
            <a:lvl2pPr>
              <a:defRPr sz="2000">
                <a:solidFill>
                  <a:srgbClr val="3F3F39"/>
                </a:solidFill>
              </a:defRPr>
            </a:lvl2pPr>
            <a:lvl3pPr>
              <a:defRPr sz="1800">
                <a:solidFill>
                  <a:srgbClr val="3F3F39"/>
                </a:solidFill>
              </a:defRPr>
            </a:lvl3pPr>
            <a:lvl4pPr>
              <a:defRPr sz="1600">
                <a:solidFill>
                  <a:srgbClr val="3F3F39"/>
                </a:solidFill>
              </a:defRPr>
            </a:lvl4pPr>
            <a:lvl5pPr>
              <a:defRPr sz="1600">
                <a:solidFill>
                  <a:srgbClr val="3F3F39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50988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rgbClr val="3F3F3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0750"/>
            <a:ext cx="4041775" cy="3951288"/>
          </a:xfrm>
        </p:spPr>
        <p:txBody>
          <a:bodyPr/>
          <a:lstStyle>
            <a:lvl1pPr>
              <a:defRPr sz="2400">
                <a:solidFill>
                  <a:srgbClr val="3F3F39"/>
                </a:solidFill>
              </a:defRPr>
            </a:lvl1pPr>
            <a:lvl2pPr>
              <a:defRPr sz="2000">
                <a:solidFill>
                  <a:srgbClr val="3F3F39"/>
                </a:solidFill>
              </a:defRPr>
            </a:lvl2pPr>
            <a:lvl3pPr>
              <a:defRPr sz="1800">
                <a:solidFill>
                  <a:srgbClr val="3F3F39"/>
                </a:solidFill>
              </a:defRPr>
            </a:lvl3pPr>
            <a:lvl4pPr>
              <a:defRPr sz="1600">
                <a:solidFill>
                  <a:srgbClr val="3F3F39"/>
                </a:solidFill>
              </a:defRPr>
            </a:lvl4pPr>
            <a:lvl5pPr>
              <a:defRPr sz="1600">
                <a:solidFill>
                  <a:srgbClr val="3F3F39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12" name="Picture 11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13" name="Rectangle 12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41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8350" y="1600201"/>
            <a:ext cx="4108450" cy="4525962"/>
          </a:xfrm>
        </p:spPr>
        <p:txBody>
          <a:bodyPr anchor="ctr"/>
          <a:lstStyle>
            <a:lvl1pPr marL="0" indent="0">
              <a:buNone/>
              <a:defRPr sz="3200">
                <a:solidFill>
                  <a:srgbClr val="3F3F39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0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F3F39"/>
                </a:solidFill>
              </a:defRPr>
            </a:lvl1pPr>
            <a:lvl2pPr>
              <a:defRPr sz="2000">
                <a:solidFill>
                  <a:srgbClr val="3F3F39"/>
                </a:solidFill>
              </a:defRPr>
            </a:lvl2pPr>
            <a:lvl3pPr>
              <a:defRPr sz="1800">
                <a:solidFill>
                  <a:srgbClr val="3F3F39"/>
                </a:solidFill>
              </a:defRPr>
            </a:lvl3pPr>
            <a:lvl4pPr>
              <a:defRPr sz="1600">
                <a:solidFill>
                  <a:srgbClr val="3F3F39"/>
                </a:solidFill>
              </a:defRPr>
            </a:lvl4pPr>
            <a:lvl5pPr>
              <a:defRPr sz="1600">
                <a:solidFill>
                  <a:srgbClr val="3F3F3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78350" y="5646677"/>
            <a:ext cx="4108450" cy="479486"/>
          </a:xfrm>
          <a:solidFill>
            <a:srgbClr val="FFFFFF">
              <a:alpha val="49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pPr lvl="0"/>
            <a:r>
              <a:rPr lang="en-US" dirty="0" smtClean="0"/>
              <a:t>Insert caption here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13" name="Picture 12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14" name="Rectangle 13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754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2"/>
          </p:nvPr>
        </p:nvSpPr>
        <p:spPr>
          <a:xfrm>
            <a:off x="4578350" y="3892047"/>
            <a:ext cx="4108450" cy="2234116"/>
          </a:xfrm>
        </p:spPr>
        <p:txBody>
          <a:bodyPr anchor="ctr"/>
          <a:lstStyle>
            <a:lvl1pPr marL="0" indent="0">
              <a:buNone/>
              <a:defRPr sz="3200">
                <a:solidFill>
                  <a:srgbClr val="3F3F39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8350" y="1600201"/>
            <a:ext cx="4108450" cy="2234116"/>
          </a:xfrm>
        </p:spPr>
        <p:txBody>
          <a:bodyPr anchor="ctr"/>
          <a:lstStyle>
            <a:lvl1pPr marL="0" indent="0">
              <a:buNone/>
              <a:defRPr sz="3200">
                <a:solidFill>
                  <a:srgbClr val="3F3F39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0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F3F39"/>
                </a:solidFill>
              </a:defRPr>
            </a:lvl1pPr>
            <a:lvl2pPr>
              <a:defRPr sz="2000">
                <a:solidFill>
                  <a:srgbClr val="3F3F39"/>
                </a:solidFill>
              </a:defRPr>
            </a:lvl2pPr>
            <a:lvl3pPr>
              <a:defRPr sz="1800">
                <a:solidFill>
                  <a:srgbClr val="3F3F39"/>
                </a:solidFill>
              </a:defRPr>
            </a:lvl3pPr>
            <a:lvl4pPr>
              <a:defRPr sz="1600">
                <a:solidFill>
                  <a:srgbClr val="3F3F39"/>
                </a:solidFill>
              </a:defRPr>
            </a:lvl4pPr>
            <a:lvl5pPr>
              <a:defRPr sz="1600">
                <a:solidFill>
                  <a:srgbClr val="3F3F3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578350" y="5646677"/>
            <a:ext cx="4108450" cy="479486"/>
          </a:xfrm>
          <a:solidFill>
            <a:srgbClr val="FFFFFF">
              <a:alpha val="49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aseline="0">
                <a:solidFill>
                  <a:srgbClr val="3F3F39"/>
                </a:solidFill>
              </a:defRPr>
            </a:lvl1pPr>
          </a:lstStyle>
          <a:p>
            <a:pPr lvl="0"/>
            <a:r>
              <a:rPr lang="en-US" dirty="0" smtClean="0"/>
              <a:t>Insert caption here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78350" y="3354831"/>
            <a:ext cx="4108450" cy="479486"/>
          </a:xfrm>
          <a:solidFill>
            <a:srgbClr val="FFFFFF">
              <a:alpha val="49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aseline="0">
                <a:solidFill>
                  <a:srgbClr val="3F3F39"/>
                </a:solidFill>
              </a:defRPr>
            </a:lvl1pPr>
          </a:lstStyle>
          <a:p>
            <a:pPr lvl="0"/>
            <a:r>
              <a:rPr lang="en-US" dirty="0" smtClean="0"/>
              <a:t>Insert caption here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17" name="Picture 16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18" name="Rectangle 17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081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16450" y="1600200"/>
            <a:ext cx="4070350" cy="4525963"/>
          </a:xfrm>
        </p:spPr>
        <p:txBody>
          <a:bodyPr anchor="ctr"/>
          <a:lstStyle>
            <a:lvl1pPr marL="0" indent="0">
              <a:buNone/>
              <a:defRPr sz="3200">
                <a:solidFill>
                  <a:srgbClr val="3F3F39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16450" y="5646677"/>
            <a:ext cx="4070350" cy="479486"/>
          </a:xfrm>
          <a:solidFill>
            <a:srgbClr val="FFFFFF">
              <a:alpha val="49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aseline="0">
                <a:solidFill>
                  <a:srgbClr val="3F3F39"/>
                </a:solidFill>
              </a:defRPr>
            </a:lvl1pPr>
          </a:lstStyle>
          <a:p>
            <a:pPr lvl="0"/>
            <a:r>
              <a:rPr lang="en-US" dirty="0" smtClean="0"/>
              <a:t>Insert caption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/>
          </p:nvPr>
        </p:nvSpPr>
        <p:spPr>
          <a:xfrm>
            <a:off x="457199" y="1600200"/>
            <a:ext cx="4073525" cy="4525963"/>
          </a:xfrm>
        </p:spPr>
        <p:txBody>
          <a:bodyPr anchor="ctr"/>
          <a:lstStyle>
            <a:lvl1pPr marL="0" indent="0">
              <a:buNone/>
              <a:defRPr sz="3200">
                <a:solidFill>
                  <a:srgbClr val="3F3F39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8" y="5646677"/>
            <a:ext cx="4073525" cy="479486"/>
          </a:xfrm>
          <a:solidFill>
            <a:srgbClr val="FFFFFF">
              <a:alpha val="49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aseline="0">
                <a:solidFill>
                  <a:srgbClr val="3F3F39"/>
                </a:solidFill>
              </a:defRPr>
            </a:lvl1pPr>
          </a:lstStyle>
          <a:p>
            <a:pPr lvl="0"/>
            <a:r>
              <a:rPr lang="en-US" dirty="0" smtClean="0"/>
              <a:t>Insert caption here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14" name="Picture 13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15" name="Rectangle 14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3533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4616450" y="3892046"/>
            <a:ext cx="4070350" cy="2234117"/>
          </a:xfrm>
        </p:spPr>
        <p:txBody>
          <a:bodyPr anchor="ctr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16450" y="1600200"/>
            <a:ext cx="4070350" cy="2234117"/>
          </a:xfrm>
        </p:spPr>
        <p:txBody>
          <a:bodyPr anchor="ctr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5"/>
          </p:nvPr>
        </p:nvSpPr>
        <p:spPr>
          <a:xfrm>
            <a:off x="457198" y="1600200"/>
            <a:ext cx="4070350" cy="2234117"/>
          </a:xfrm>
        </p:spPr>
        <p:txBody>
          <a:bodyPr anchor="ctr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idx="16"/>
          </p:nvPr>
        </p:nvSpPr>
        <p:spPr>
          <a:xfrm>
            <a:off x="460373" y="3892046"/>
            <a:ext cx="4070350" cy="2234117"/>
          </a:xfrm>
        </p:spPr>
        <p:txBody>
          <a:bodyPr anchor="ctr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3F3F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616450" y="5646677"/>
            <a:ext cx="4070350" cy="479486"/>
          </a:xfrm>
          <a:solidFill>
            <a:srgbClr val="FFFFFF">
              <a:alpha val="49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aseline="0">
                <a:solidFill>
                  <a:srgbClr val="3F3F39"/>
                </a:solidFill>
              </a:defRPr>
            </a:lvl1pPr>
          </a:lstStyle>
          <a:p>
            <a:pPr lvl="0"/>
            <a:r>
              <a:rPr lang="en-US" dirty="0" smtClean="0"/>
              <a:t>Insert caption here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8" y="5646677"/>
            <a:ext cx="4073525" cy="479486"/>
          </a:xfrm>
          <a:solidFill>
            <a:srgbClr val="FFFFFF">
              <a:alpha val="49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aseline="0">
                <a:solidFill>
                  <a:srgbClr val="3F3F39"/>
                </a:solidFill>
              </a:defRPr>
            </a:lvl1pPr>
          </a:lstStyle>
          <a:p>
            <a:pPr lvl="0"/>
            <a:r>
              <a:rPr lang="en-US" dirty="0" smtClean="0"/>
              <a:t>Insert caption here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616450" y="3354831"/>
            <a:ext cx="4070350" cy="479486"/>
          </a:xfrm>
          <a:solidFill>
            <a:srgbClr val="FFFFFF">
              <a:alpha val="49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aseline="0">
                <a:solidFill>
                  <a:srgbClr val="3F3F39"/>
                </a:solidFill>
              </a:defRPr>
            </a:lvl1pPr>
          </a:lstStyle>
          <a:p>
            <a:pPr lvl="0"/>
            <a:r>
              <a:rPr lang="en-US" dirty="0" smtClean="0"/>
              <a:t>Insert caption here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54023" y="3354831"/>
            <a:ext cx="4073525" cy="479486"/>
          </a:xfrm>
          <a:solidFill>
            <a:srgbClr val="FFFFFF">
              <a:alpha val="49000"/>
            </a:srgb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 baseline="0">
                <a:solidFill>
                  <a:srgbClr val="3F3F39"/>
                </a:solidFill>
              </a:defRPr>
            </a:lvl1pPr>
          </a:lstStyle>
          <a:p>
            <a:pPr lvl="0"/>
            <a:r>
              <a:rPr lang="en-US" dirty="0" smtClean="0"/>
              <a:t>Insert caption here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pic>
        <p:nvPicPr>
          <p:cNvPr id="20" name="Picture 19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21" name="Rectangle 20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4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AP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P_logo_RG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20" y="225996"/>
            <a:ext cx="1640438" cy="808050"/>
          </a:xfrm>
          <a:prstGeom prst="rect">
            <a:avLst/>
          </a:prstGeom>
        </p:spPr>
      </p:pic>
      <p:pic>
        <p:nvPicPr>
          <p:cNvPr id="6" name="Picture 5" descr="green_texture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7" b="26852"/>
          <a:stretch/>
        </p:blipFill>
        <p:spPr>
          <a:xfrm>
            <a:off x="-1" y="1848737"/>
            <a:ext cx="9144000" cy="316776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19320" y="2362434"/>
            <a:ext cx="8785850" cy="1470025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19317" y="3835562"/>
            <a:ext cx="8785852" cy="792406"/>
          </a:xfrm>
        </p:spPr>
        <p:txBody>
          <a:bodyPr/>
          <a:lstStyle>
            <a:lvl1pPr marL="0" indent="0" algn="l">
              <a:buNone/>
              <a:defRPr>
                <a:solidFill>
                  <a:srgbClr val="24593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4" name="Picture 13" descr="ATC_org_green_CMYK.pdf">
            <a:hlinkClick r:id="rId4"/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84" y="6518032"/>
            <a:ext cx="1862715" cy="15056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1" y="1737612"/>
            <a:ext cx="9144000" cy="111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2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AP Co-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P_logo_RG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20" y="225996"/>
            <a:ext cx="1640438" cy="808050"/>
          </a:xfrm>
          <a:prstGeom prst="rect">
            <a:avLst/>
          </a:prstGeom>
        </p:spPr>
      </p:pic>
      <p:pic>
        <p:nvPicPr>
          <p:cNvPr id="6" name="Picture 5" descr="green_texture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7" b="26852"/>
          <a:stretch/>
        </p:blipFill>
        <p:spPr>
          <a:xfrm>
            <a:off x="-1" y="1848737"/>
            <a:ext cx="9144000" cy="316776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19320" y="2362434"/>
            <a:ext cx="8785850" cy="1470025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19317" y="3835562"/>
            <a:ext cx="8785852" cy="792406"/>
          </a:xfrm>
        </p:spPr>
        <p:txBody>
          <a:bodyPr/>
          <a:lstStyle>
            <a:lvl1pPr marL="0" indent="0" algn="l">
              <a:buNone/>
              <a:defRPr>
                <a:solidFill>
                  <a:srgbClr val="24593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4" name="Picture 13" descr="ATC_org_green_CMYK.pdf">
            <a:hlinkClick r:id="rId4"/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84" y="6518032"/>
            <a:ext cx="1862715" cy="15056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1" y="1737612"/>
            <a:ext cx="9144000" cy="111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7117558" y="225425"/>
            <a:ext cx="1651000" cy="808038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429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TC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ettyImages_175389704_72dpi.jpg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 t="24998" r="10834"/>
          <a:stretch/>
        </p:blipFill>
        <p:spPr>
          <a:xfrm>
            <a:off x="0" y="0"/>
            <a:ext cx="9147094" cy="5143646"/>
          </a:xfrm>
          <a:prstGeom prst="rect">
            <a:avLst/>
          </a:prstGeom>
        </p:spPr>
      </p:pic>
      <p:pic>
        <p:nvPicPr>
          <p:cNvPr id="5" name="Picture 4" descr="green_texture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90" b="26998"/>
          <a:stretch/>
        </p:blipFill>
        <p:spPr>
          <a:xfrm>
            <a:off x="0" y="4861542"/>
            <a:ext cx="9143999" cy="1996457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237698" y="4861543"/>
            <a:ext cx="8684052" cy="942502"/>
          </a:xfrm>
        </p:spPr>
        <p:txBody>
          <a:bodyPr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237698" y="5804045"/>
            <a:ext cx="5497220" cy="792406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 descr="ATC_logo_grey_type_1line_RGB.pd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9608"/>
            <a:ext cx="3651249" cy="75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37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>
          <a:xfrm>
            <a:off x="1" y="6330472"/>
            <a:ext cx="9153070" cy="540227"/>
          </a:xfrm>
          <a:prstGeom prst="rect">
            <a:avLst/>
          </a:prstGeom>
          <a:solidFill>
            <a:srgbClr val="2359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71684" y="6483774"/>
            <a:ext cx="1458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PAGE </a:t>
            </a:r>
            <a:fld id="{7C6A728C-FC91-4C42-BBC3-781D2A254A60}" type="slidenum">
              <a:rPr lang="en-US" sz="1000" smtClean="0">
                <a:solidFill>
                  <a:srgbClr val="FFFFFF"/>
                </a:solidFill>
                <a:latin typeface="Lucida Sans"/>
                <a:cs typeface="Lucida Sans"/>
              </a:rPr>
              <a:pPr algn="r"/>
              <a:t>‹#›</a:t>
            </a:fld>
            <a:r>
              <a:rPr lang="en-US" sz="1000" dirty="0" smtClean="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endParaRPr lang="en-US" sz="1000" dirty="0">
              <a:solidFill>
                <a:srgbClr val="FFFFFF"/>
              </a:solidFill>
              <a:latin typeface="Lucida Sans"/>
              <a:cs typeface="Lucida Sans"/>
            </a:endParaRPr>
          </a:p>
        </p:txBody>
      </p:sp>
      <p:sp>
        <p:nvSpPr>
          <p:cNvPr id="8" name="Title 26"/>
          <p:cNvSpPr>
            <a:spLocks noGrp="1"/>
          </p:cNvSpPr>
          <p:nvPr>
            <p:ph type="title"/>
          </p:nvPr>
        </p:nvSpPr>
        <p:spPr>
          <a:xfrm>
            <a:off x="214314" y="2914650"/>
            <a:ext cx="3675062" cy="1143000"/>
          </a:xfrm>
        </p:spPr>
        <p:txBody>
          <a:bodyPr/>
          <a:lstStyle>
            <a:lvl1pPr>
              <a:defRPr>
                <a:solidFill>
                  <a:srgbClr val="23593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4624613" y="1858449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2"/>
          <p:cNvSpPr>
            <a:spLocks noGrp="1"/>
          </p:cNvSpPr>
          <p:nvPr>
            <p:ph type="body" sz="quarter" idx="11" hasCustomPrompt="1"/>
          </p:nvPr>
        </p:nvSpPr>
        <p:spPr>
          <a:xfrm>
            <a:off x="7209515" y="1858449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23" name="Text Placeholder 32"/>
          <p:cNvSpPr>
            <a:spLocks noGrp="1"/>
          </p:cNvSpPr>
          <p:nvPr>
            <p:ph type="body" sz="quarter" idx="12"/>
          </p:nvPr>
        </p:nvSpPr>
        <p:spPr>
          <a:xfrm>
            <a:off x="4624613" y="2400628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2"/>
          <p:cNvSpPr>
            <a:spLocks noGrp="1"/>
          </p:cNvSpPr>
          <p:nvPr>
            <p:ph type="body" sz="quarter" idx="13" hasCustomPrompt="1"/>
          </p:nvPr>
        </p:nvSpPr>
        <p:spPr>
          <a:xfrm>
            <a:off x="7209515" y="2400628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25" name="Text Placeholder 32"/>
          <p:cNvSpPr>
            <a:spLocks noGrp="1"/>
          </p:cNvSpPr>
          <p:nvPr>
            <p:ph type="body" sz="quarter" idx="14"/>
          </p:nvPr>
        </p:nvSpPr>
        <p:spPr>
          <a:xfrm>
            <a:off x="4624613" y="2955018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32"/>
          <p:cNvSpPr>
            <a:spLocks noGrp="1"/>
          </p:cNvSpPr>
          <p:nvPr>
            <p:ph type="body" sz="quarter" idx="15" hasCustomPrompt="1"/>
          </p:nvPr>
        </p:nvSpPr>
        <p:spPr>
          <a:xfrm>
            <a:off x="7209515" y="2955018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27" name="Text Placeholder 32"/>
          <p:cNvSpPr>
            <a:spLocks noGrp="1"/>
          </p:cNvSpPr>
          <p:nvPr>
            <p:ph type="body" sz="quarter" idx="16"/>
          </p:nvPr>
        </p:nvSpPr>
        <p:spPr>
          <a:xfrm>
            <a:off x="4624613" y="3509408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32"/>
          <p:cNvSpPr>
            <a:spLocks noGrp="1"/>
          </p:cNvSpPr>
          <p:nvPr>
            <p:ph type="body" sz="quarter" idx="17" hasCustomPrompt="1"/>
          </p:nvPr>
        </p:nvSpPr>
        <p:spPr>
          <a:xfrm>
            <a:off x="7209515" y="3509408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29" name="Text Placeholder 32"/>
          <p:cNvSpPr>
            <a:spLocks noGrp="1"/>
          </p:cNvSpPr>
          <p:nvPr>
            <p:ph type="body" sz="quarter" idx="18"/>
          </p:nvPr>
        </p:nvSpPr>
        <p:spPr>
          <a:xfrm>
            <a:off x="4624613" y="4063798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32"/>
          <p:cNvSpPr>
            <a:spLocks noGrp="1"/>
          </p:cNvSpPr>
          <p:nvPr>
            <p:ph type="body" sz="quarter" idx="19" hasCustomPrompt="1"/>
          </p:nvPr>
        </p:nvSpPr>
        <p:spPr>
          <a:xfrm>
            <a:off x="7209515" y="4063798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31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4624613" y="4618186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32"/>
          <p:cNvSpPr>
            <a:spLocks noGrp="1"/>
          </p:cNvSpPr>
          <p:nvPr>
            <p:ph type="body" sz="quarter" idx="21" hasCustomPrompt="1"/>
          </p:nvPr>
        </p:nvSpPr>
        <p:spPr>
          <a:xfrm>
            <a:off x="7209515" y="4618186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pic>
        <p:nvPicPr>
          <p:cNvPr id="35" name="Picture 34" descr="footer_saporg_white_horiz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9" y="6436275"/>
            <a:ext cx="5476304" cy="338159"/>
          </a:xfrm>
          <a:prstGeom prst="rect">
            <a:avLst/>
          </a:prstGeom>
        </p:spPr>
      </p:pic>
      <p:sp>
        <p:nvSpPr>
          <p:cNvPr id="36" name="Rectangle 35">
            <a:hlinkClick r:id="rId3"/>
          </p:cNvPr>
          <p:cNvSpPr/>
          <p:nvPr userDrawn="1"/>
        </p:nvSpPr>
        <p:spPr>
          <a:xfrm>
            <a:off x="3542586" y="6519775"/>
            <a:ext cx="1906869" cy="17558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9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71366080_5_blur_72dpi.jpg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5" t="20272" r="13477"/>
          <a:stretch/>
        </p:blipFill>
        <p:spPr>
          <a:xfrm>
            <a:off x="-2" y="0"/>
            <a:ext cx="9144002" cy="689305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2120455"/>
            <a:ext cx="9144002" cy="398305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Lucida Sans"/>
              <a:cs typeface="Lucida Sans"/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214314" y="3629025"/>
            <a:ext cx="3675062" cy="1143000"/>
          </a:xfrm>
        </p:spPr>
        <p:txBody>
          <a:bodyPr/>
          <a:lstStyle>
            <a:lvl1pPr>
              <a:defRPr>
                <a:solidFill>
                  <a:srgbClr val="23593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4624613" y="2456788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4" name="Text Placeholder 32"/>
          <p:cNvSpPr>
            <a:spLocks noGrp="1"/>
          </p:cNvSpPr>
          <p:nvPr>
            <p:ph type="body" sz="quarter" idx="11" hasCustomPrompt="1"/>
          </p:nvPr>
        </p:nvSpPr>
        <p:spPr>
          <a:xfrm>
            <a:off x="7209515" y="2456788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35" name="Text Placeholder 32"/>
          <p:cNvSpPr>
            <a:spLocks noGrp="1"/>
          </p:cNvSpPr>
          <p:nvPr>
            <p:ph type="body" sz="quarter" idx="12"/>
          </p:nvPr>
        </p:nvSpPr>
        <p:spPr>
          <a:xfrm>
            <a:off x="4624613" y="2998967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Text Placeholder 32"/>
          <p:cNvSpPr>
            <a:spLocks noGrp="1"/>
          </p:cNvSpPr>
          <p:nvPr>
            <p:ph type="body" sz="quarter" idx="13" hasCustomPrompt="1"/>
          </p:nvPr>
        </p:nvSpPr>
        <p:spPr>
          <a:xfrm>
            <a:off x="7209515" y="2998967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37" name="Text Placeholder 32"/>
          <p:cNvSpPr>
            <a:spLocks noGrp="1"/>
          </p:cNvSpPr>
          <p:nvPr>
            <p:ph type="body" sz="quarter" idx="14"/>
          </p:nvPr>
        </p:nvSpPr>
        <p:spPr>
          <a:xfrm>
            <a:off x="4624613" y="3553357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Text Placeholder 32"/>
          <p:cNvSpPr>
            <a:spLocks noGrp="1"/>
          </p:cNvSpPr>
          <p:nvPr>
            <p:ph type="body" sz="quarter" idx="15" hasCustomPrompt="1"/>
          </p:nvPr>
        </p:nvSpPr>
        <p:spPr>
          <a:xfrm>
            <a:off x="7209515" y="3553357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39" name="Text Placeholder 32"/>
          <p:cNvSpPr>
            <a:spLocks noGrp="1"/>
          </p:cNvSpPr>
          <p:nvPr>
            <p:ph type="body" sz="quarter" idx="16"/>
          </p:nvPr>
        </p:nvSpPr>
        <p:spPr>
          <a:xfrm>
            <a:off x="4624613" y="4107747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Text Placeholder 32"/>
          <p:cNvSpPr>
            <a:spLocks noGrp="1"/>
          </p:cNvSpPr>
          <p:nvPr>
            <p:ph type="body" sz="quarter" idx="17" hasCustomPrompt="1"/>
          </p:nvPr>
        </p:nvSpPr>
        <p:spPr>
          <a:xfrm>
            <a:off x="7209515" y="4107747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41" name="Text Placeholder 32"/>
          <p:cNvSpPr>
            <a:spLocks noGrp="1"/>
          </p:cNvSpPr>
          <p:nvPr>
            <p:ph type="body" sz="quarter" idx="18"/>
          </p:nvPr>
        </p:nvSpPr>
        <p:spPr>
          <a:xfrm>
            <a:off x="4624613" y="4662137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Text Placeholder 32"/>
          <p:cNvSpPr>
            <a:spLocks noGrp="1"/>
          </p:cNvSpPr>
          <p:nvPr>
            <p:ph type="body" sz="quarter" idx="19" hasCustomPrompt="1"/>
          </p:nvPr>
        </p:nvSpPr>
        <p:spPr>
          <a:xfrm>
            <a:off x="7209515" y="4662137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  <p:sp>
        <p:nvSpPr>
          <p:cNvPr id="43" name="Text Placeholder 32"/>
          <p:cNvSpPr>
            <a:spLocks noGrp="1"/>
          </p:cNvSpPr>
          <p:nvPr>
            <p:ph type="body" sz="quarter" idx="20"/>
          </p:nvPr>
        </p:nvSpPr>
        <p:spPr>
          <a:xfrm>
            <a:off x="4624613" y="5216525"/>
            <a:ext cx="2444750" cy="53975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4" name="Text Placeholder 32"/>
          <p:cNvSpPr>
            <a:spLocks noGrp="1"/>
          </p:cNvSpPr>
          <p:nvPr>
            <p:ph type="body" sz="quarter" idx="21" hasCustomPrompt="1"/>
          </p:nvPr>
        </p:nvSpPr>
        <p:spPr>
          <a:xfrm>
            <a:off x="7209515" y="5216525"/>
            <a:ext cx="1447348" cy="5397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359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Page #</a:t>
            </a:r>
          </a:p>
        </p:txBody>
      </p:sp>
    </p:spTree>
    <p:extLst>
      <p:ext uri="{BB962C8B-B14F-4D97-AF65-F5344CB8AC3E}">
        <p14:creationId xmlns:p14="http://schemas.microsoft.com/office/powerpoint/2010/main" val="2134497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459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9" name="Title 7"/>
          <p:cNvSpPr txBox="1">
            <a:spLocks/>
          </p:cNvSpPr>
          <p:nvPr userDrawn="1"/>
        </p:nvSpPr>
        <p:spPr>
          <a:xfrm>
            <a:off x="115460" y="2952693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1" name="Title 7"/>
          <p:cNvSpPr txBox="1">
            <a:spLocks/>
          </p:cNvSpPr>
          <p:nvPr userDrawn="1"/>
        </p:nvSpPr>
        <p:spPr>
          <a:xfrm>
            <a:off x="115460" y="2952693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216568" y="2829678"/>
            <a:ext cx="8620552" cy="868362"/>
          </a:xfrm>
          <a:solidFill>
            <a:schemeClr val="bg1">
              <a:alpha val="8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>
              <a:defRPr sz="3200">
                <a:solidFill>
                  <a:srgbClr val="23593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215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9" name="Title 7"/>
          <p:cNvSpPr txBox="1">
            <a:spLocks/>
          </p:cNvSpPr>
          <p:nvPr userDrawn="1"/>
        </p:nvSpPr>
        <p:spPr>
          <a:xfrm>
            <a:off x="115460" y="2952693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115460" y="2306250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1" name="Title 7"/>
          <p:cNvSpPr txBox="1">
            <a:spLocks/>
          </p:cNvSpPr>
          <p:nvPr userDrawn="1"/>
        </p:nvSpPr>
        <p:spPr>
          <a:xfrm>
            <a:off x="115460" y="2952693"/>
            <a:ext cx="3793677" cy="1933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200" dirty="0">
              <a:latin typeface="Lucida Sans"/>
              <a:cs typeface="Lucida Sans"/>
            </a:endParaRP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16568" y="2829678"/>
            <a:ext cx="8620552" cy="868362"/>
          </a:xfrm>
          <a:solidFill>
            <a:schemeClr val="bg1">
              <a:alpha val="8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>
              <a:defRPr sz="3200">
                <a:solidFill>
                  <a:srgbClr val="23593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732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667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84" r:id="rId5"/>
    <p:sldLayoutId id="2147483677" r:id="rId6"/>
    <p:sldLayoutId id="2147483685" r:id="rId7"/>
    <p:sldLayoutId id="2147483663" r:id="rId8"/>
    <p:sldLayoutId id="2147483661" r:id="rId9"/>
    <p:sldLayoutId id="2147483675" r:id="rId10"/>
    <p:sldLayoutId id="2147483662" r:id="rId11"/>
    <p:sldLayoutId id="2147483650" r:id="rId12"/>
    <p:sldLayoutId id="2147483680" r:id="rId13"/>
    <p:sldLayoutId id="2147483681" r:id="rId14"/>
    <p:sldLayoutId id="2147483678" r:id="rId15"/>
    <p:sldLayoutId id="2147483679" r:id="rId16"/>
    <p:sldLayoutId id="2147483654" r:id="rId17"/>
    <p:sldLayoutId id="2147483655" r:id="rId18"/>
    <p:sldLayoutId id="2147483692" r:id="rId19"/>
    <p:sldLayoutId id="2147483660" r:id="rId20"/>
    <p:sldLayoutId id="2147483652" r:id="rId21"/>
    <p:sldLayoutId id="2147483653" r:id="rId22"/>
    <p:sldLayoutId id="2147483666" r:id="rId23"/>
    <p:sldLayoutId id="2147483668" r:id="rId24"/>
    <p:sldLayoutId id="2147483667" r:id="rId25"/>
    <p:sldLayoutId id="2147483669" r:id="rId26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Lucida Sans"/>
          <a:ea typeface="+mj-ea"/>
          <a:cs typeface="Lucida San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Lucida Sans"/>
          <a:ea typeface="+mn-ea"/>
          <a:cs typeface="Lucida San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Lucida Sans"/>
          <a:ea typeface="+mn-ea"/>
          <a:cs typeface="Lucida San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Lucida Sans"/>
          <a:ea typeface="+mn-ea"/>
          <a:cs typeface="Lucida San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Lucida Sans"/>
          <a:ea typeface="+mn-ea"/>
          <a:cs typeface="Lucida San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Lucida Sans"/>
          <a:ea typeface="+mn-ea"/>
          <a:cs typeface="Lucida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hyperlink" Target="http://achievethecore.org/shifts-mathematics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33733"/>
            <a:ext cx="523876" cy="5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254295"/>
            <a:ext cx="504825" cy="5794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427" y="132749"/>
            <a:ext cx="8229600" cy="1143000"/>
          </a:xfrm>
        </p:spPr>
        <p:txBody>
          <a:bodyPr/>
          <a:lstStyle/>
          <a:p>
            <a:r>
              <a:rPr lang="en-US" b="1" dirty="0"/>
              <a:t>How Are The Standards </a:t>
            </a:r>
            <a:r>
              <a:rPr lang="en-US" b="1" dirty="0" smtClean="0"/>
              <a:t>Different</a:t>
            </a:r>
            <a:r>
              <a:rPr lang="en-US" b="1" dirty="0"/>
              <a:t>?</a:t>
            </a:r>
            <a:r>
              <a:rPr lang="en-US" dirty="0"/>
              <a:t/>
            </a:r>
            <a:br>
              <a:rPr lang="en-US" dirty="0"/>
            </a:br>
            <a:r>
              <a:rPr lang="en-US" sz="2600" i="1" dirty="0"/>
              <a:t>An </a:t>
            </a:r>
            <a:r>
              <a:rPr lang="en-US" sz="2600" i="1" dirty="0" smtClean="0"/>
              <a:t>Overview of the Shifts</a:t>
            </a:r>
            <a:endParaRPr lang="en-US" sz="2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The CCSS bring three key shifts to </a:t>
            </a: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mathematics instruction </a:t>
            </a:r>
            <a:r>
              <a:rPr lang="en-US" sz="2600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and assessment</a:t>
            </a: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.</a:t>
            </a:r>
            <a:r>
              <a:rPr lang="en-US" b="1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/>
            </a:r>
            <a:br>
              <a:rPr lang="en-US" b="1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</a:br>
            <a:endParaRPr lang="en-US" b="1" dirty="0" smtClean="0">
              <a:latin typeface="Lucida Sans" panose="020B0602030504020204" pitchFamily="34" charset="0"/>
              <a:ea typeface="Arial" pitchFamily="31" charset="0"/>
              <a:cs typeface="Big Caslon"/>
            </a:endParaRPr>
          </a:p>
          <a:p>
            <a:pPr marL="914400" indent="-457200">
              <a:buAutoNum type="arabicPeriod"/>
            </a:pPr>
            <a:r>
              <a:rPr lang="en-US" sz="2600" b="1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Focus </a:t>
            </a: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strongly where the standards focus*</a:t>
            </a:r>
            <a:r>
              <a:rPr lang="en-US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/>
            </a:r>
            <a:br>
              <a:rPr lang="en-US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</a:br>
            <a:endParaRPr lang="en-US" sz="2200" b="1" dirty="0">
              <a:latin typeface="Lucida Sans" panose="020B0602030504020204" pitchFamily="34" charset="0"/>
              <a:ea typeface="Arial" pitchFamily="31" charset="0"/>
              <a:cs typeface="Big Caslon"/>
            </a:endParaRPr>
          </a:p>
          <a:p>
            <a:pPr marL="914400" indent="-457200">
              <a:buAutoNum type="arabicPeriod"/>
            </a:pPr>
            <a:r>
              <a:rPr lang="en-US" sz="2600" b="1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Coherence</a:t>
            </a:r>
            <a:r>
              <a:rPr lang="en-US" sz="2600" b="1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: </a:t>
            </a:r>
            <a:r>
              <a:rPr lang="en-US" sz="2600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think across </a:t>
            </a: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grades</a:t>
            </a:r>
            <a:r>
              <a:rPr lang="en-US" sz="2600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, and link to major topics </a:t>
            </a: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within </a:t>
            </a:r>
            <a:r>
              <a:rPr lang="en-US" sz="2600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grades </a:t>
            </a:r>
            <a:r>
              <a:rPr lang="en-US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/>
            </a:r>
            <a:br>
              <a:rPr lang="en-US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</a:br>
            <a:endParaRPr lang="en-US" sz="2200" b="1" dirty="0">
              <a:latin typeface="Lucida Sans" panose="020B0602030504020204" pitchFamily="34" charset="0"/>
              <a:ea typeface="Arial" pitchFamily="31" charset="0"/>
              <a:cs typeface="Big Caslon"/>
            </a:endParaRPr>
          </a:p>
          <a:p>
            <a:pPr marL="914400" indent="-457200">
              <a:buAutoNum type="arabicPeriod"/>
            </a:pPr>
            <a:r>
              <a:rPr lang="en-US" sz="2600" b="1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Rigor</a:t>
            </a:r>
            <a:r>
              <a:rPr lang="en-US" sz="2600" b="1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: </a:t>
            </a:r>
            <a:r>
              <a:rPr lang="en-US" sz="2600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in major topics* pursue: </a:t>
            </a:r>
          </a:p>
          <a:p>
            <a:pPr marL="0" indent="0">
              <a:buNone/>
            </a:pP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			• </a:t>
            </a:r>
            <a:r>
              <a:rPr lang="en-US" sz="2600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conceptual understanding,</a:t>
            </a:r>
          </a:p>
          <a:p>
            <a:pPr marL="0" indent="0">
              <a:buNone/>
            </a:pP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			• </a:t>
            </a:r>
            <a:r>
              <a:rPr lang="en-US" sz="2600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procedural skill and fluency, </a:t>
            </a: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and </a:t>
            </a:r>
            <a:endParaRPr lang="en-US" sz="2600" dirty="0">
              <a:latin typeface="Lucida Sans" panose="020B0602030504020204" pitchFamily="34" charset="0"/>
              <a:ea typeface="Arial" pitchFamily="31" charset="0"/>
              <a:cs typeface="Big Caslon"/>
            </a:endParaRPr>
          </a:p>
          <a:p>
            <a:pPr marL="0" indent="0">
              <a:buNone/>
            </a:pP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			• </a:t>
            </a:r>
            <a:r>
              <a:rPr lang="en-US" sz="2600" dirty="0">
                <a:latin typeface="Lucida Sans" panose="020B0602030504020204" pitchFamily="34" charset="0"/>
                <a:ea typeface="Arial" pitchFamily="31" charset="0"/>
                <a:cs typeface="Big Caslon"/>
              </a:rPr>
              <a:t>application with equal </a:t>
            </a:r>
            <a:r>
              <a:rPr lang="en-US" sz="2600" dirty="0" smtClean="0">
                <a:latin typeface="Lucida Sans" panose="020B0602030504020204" pitchFamily="34" charset="0"/>
                <a:ea typeface="Arial" pitchFamily="31" charset="0"/>
                <a:cs typeface="Big Caslon"/>
              </a:rPr>
              <a:t>intensity.</a:t>
            </a:r>
          </a:p>
          <a:p>
            <a:pPr marL="0" indent="0">
              <a:buNone/>
            </a:pPr>
            <a:endParaRPr lang="en-US" sz="1900" dirty="0">
              <a:latin typeface="Lucida Sans" panose="020B0602030504020204" pitchFamily="34" charset="0"/>
              <a:ea typeface="Arial" pitchFamily="31" charset="0"/>
              <a:cs typeface="Big Caslon"/>
            </a:endParaRPr>
          </a:p>
          <a:p>
            <a:pPr marL="0" indent="0">
              <a:buNone/>
            </a:pPr>
            <a:r>
              <a:rPr lang="en-US" sz="1400" dirty="0" smtClean="0"/>
              <a:t>*For </a:t>
            </a:r>
            <a:r>
              <a:rPr lang="en-US" sz="1400" dirty="0"/>
              <a:t>a list of major, </a:t>
            </a:r>
            <a:r>
              <a:rPr lang="en-US" sz="1400" dirty="0" smtClean="0"/>
              <a:t>supporting, and additional clusters </a:t>
            </a:r>
            <a:r>
              <a:rPr lang="en-US" sz="1400" dirty="0"/>
              <a:t>by </a:t>
            </a:r>
            <a:r>
              <a:rPr lang="en-US" sz="1400" dirty="0" smtClean="0"/>
              <a:t>grade, please </a:t>
            </a:r>
            <a:r>
              <a:rPr lang="en-US" sz="1400" dirty="0"/>
              <a:t>refer to </a:t>
            </a:r>
            <a:r>
              <a:rPr lang="en-US" sz="1400" dirty="0" smtClean="0"/>
              <a:t>‘Where to focus by grade level” at </a:t>
            </a:r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achievethecore.org/shifts-mathematics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6" name="Picture 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0" y="3776684"/>
            <a:ext cx="533401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746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P-ATC-PPT-Template-0w5m">
  <a:themeElements>
    <a:clrScheme name="Custom 1">
      <a:dk1>
        <a:srgbClr val="000000"/>
      </a:dk1>
      <a:lt1>
        <a:srgbClr val="FFFFFF"/>
      </a:lt1>
      <a:dk2>
        <a:srgbClr val="454645"/>
      </a:dk2>
      <a:lt2>
        <a:srgbClr val="A6B1AC"/>
      </a:lt2>
      <a:accent1>
        <a:srgbClr val="0E6641"/>
      </a:accent1>
      <a:accent2>
        <a:srgbClr val="15A059"/>
      </a:accent2>
      <a:accent3>
        <a:srgbClr val="E29A08"/>
      </a:accent3>
      <a:accent4>
        <a:srgbClr val="16B1C5"/>
      </a:accent4>
      <a:accent5>
        <a:srgbClr val="396694"/>
      </a:accent5>
      <a:accent6>
        <a:srgbClr val="FB6420"/>
      </a:accent6>
      <a:hlink>
        <a:srgbClr val="25A469"/>
      </a:hlink>
      <a:folHlink>
        <a:srgbClr val="16B1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sz="1200" dirty="0" smtClean="0">
            <a:latin typeface="Lucida Sans"/>
            <a:cs typeface="Lucida Sans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28552</TotalTime>
  <Words>66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Big Caslon</vt:lpstr>
      <vt:lpstr>Calibri</vt:lpstr>
      <vt:lpstr>Lucida Sans</vt:lpstr>
      <vt:lpstr>SAP-ATC-PPT-Template-0w5m</vt:lpstr>
      <vt:lpstr>How Are The Standards Different? An Overview of the Shifts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</dc:creator>
  <cp:lastModifiedBy>Alice Gabbard</cp:lastModifiedBy>
  <cp:revision>978</cp:revision>
  <cp:lastPrinted>2015-03-02T20:28:23Z</cp:lastPrinted>
  <dcterms:created xsi:type="dcterms:W3CDTF">2014-03-06T17:16:31Z</dcterms:created>
  <dcterms:modified xsi:type="dcterms:W3CDTF">2015-03-18T14:23:06Z</dcterms:modified>
</cp:coreProperties>
</file>