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1"/>
  </p:notesMasterIdLst>
  <p:sldIdLst>
    <p:sldId id="277" r:id="rId2"/>
    <p:sldId id="257" r:id="rId3"/>
    <p:sldId id="314" r:id="rId4"/>
    <p:sldId id="279" r:id="rId5"/>
    <p:sldId id="313" r:id="rId6"/>
    <p:sldId id="293" r:id="rId7"/>
    <p:sldId id="294" r:id="rId8"/>
    <p:sldId id="280" r:id="rId9"/>
    <p:sldId id="288" r:id="rId10"/>
    <p:sldId id="289" r:id="rId11"/>
    <p:sldId id="317" r:id="rId12"/>
    <p:sldId id="306" r:id="rId13"/>
    <p:sldId id="312" r:id="rId14"/>
    <p:sldId id="296" r:id="rId15"/>
    <p:sldId id="303" r:id="rId16"/>
    <p:sldId id="304" r:id="rId17"/>
    <p:sldId id="305" r:id="rId18"/>
    <p:sldId id="295" r:id="rId19"/>
    <p:sldId id="291" r:id="rId20"/>
    <p:sldId id="292" r:id="rId21"/>
    <p:sldId id="281" r:id="rId22"/>
    <p:sldId id="284" r:id="rId23"/>
    <p:sldId id="307" r:id="rId24"/>
    <p:sldId id="315" r:id="rId25"/>
    <p:sldId id="264" r:id="rId26"/>
    <p:sldId id="265" r:id="rId27"/>
    <p:sldId id="308" r:id="rId28"/>
    <p:sldId id="278" r:id="rId29"/>
    <p:sldId id="258" r:id="rId30"/>
    <p:sldId id="259" r:id="rId31"/>
    <p:sldId id="260" r:id="rId32"/>
    <p:sldId id="261" r:id="rId33"/>
    <p:sldId id="262" r:id="rId34"/>
    <p:sldId id="263" r:id="rId35"/>
    <p:sldId id="309" r:id="rId36"/>
    <p:sldId id="266" r:id="rId37"/>
    <p:sldId id="267" r:id="rId38"/>
    <p:sldId id="268" r:id="rId39"/>
    <p:sldId id="269" r:id="rId40"/>
    <p:sldId id="270" r:id="rId41"/>
    <p:sldId id="271" r:id="rId42"/>
    <p:sldId id="310" r:id="rId43"/>
    <p:sldId id="311" r:id="rId44"/>
    <p:sldId id="272" r:id="rId45"/>
    <p:sldId id="273" r:id="rId46"/>
    <p:sldId id="274" r:id="rId47"/>
    <p:sldId id="275" r:id="rId48"/>
    <p:sldId id="316" r:id="rId49"/>
    <p:sldId id="276"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70277" autoAdjust="0"/>
  </p:normalViewPr>
  <p:slideViewPr>
    <p:cSldViewPr>
      <p:cViewPr varScale="1">
        <p:scale>
          <a:sx n="57" d="100"/>
          <a:sy n="57" d="100"/>
        </p:scale>
        <p:origin x="1584"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70C7CC-53D4-441B-BEE2-A72DE8F5A21F}" type="datetimeFigureOut">
              <a:rPr lang="en-US" smtClean="0"/>
              <a:pPr/>
              <a:t>3/18/2015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823975-3D9B-421C-B72D-9838F02AD48C}" type="slidenum">
              <a:rPr lang="en-US" smtClean="0"/>
              <a:pPr/>
              <a:t>‹#›</a:t>
            </a:fld>
            <a:endParaRPr lang="en-US"/>
          </a:p>
        </p:txBody>
      </p:sp>
    </p:spTree>
    <p:extLst>
      <p:ext uri="{BB962C8B-B14F-4D97-AF65-F5344CB8AC3E}">
        <p14:creationId xmlns:p14="http://schemas.microsoft.com/office/powerpoint/2010/main" val="3803623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edreports.org/"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does today’s session fit into your own profession</a:t>
            </a:r>
            <a:r>
              <a:rPr lang="en-US" baseline="0" dirty="0" smtClean="0"/>
              <a:t>al growth?  1D from the Framework for Teaching may be the most natural fit as we hope to provide you with resources to expand your own knowledge and your students. </a:t>
            </a:r>
            <a:endParaRPr lang="en-US" dirty="0"/>
          </a:p>
        </p:txBody>
      </p:sp>
      <p:sp>
        <p:nvSpPr>
          <p:cNvPr id="4" name="Slide Number Placeholder 3"/>
          <p:cNvSpPr>
            <a:spLocks noGrp="1"/>
          </p:cNvSpPr>
          <p:nvPr>
            <p:ph type="sldNum" sz="quarter" idx="10"/>
          </p:nvPr>
        </p:nvSpPr>
        <p:spPr/>
        <p:txBody>
          <a:bodyPr/>
          <a:lstStyle/>
          <a:p>
            <a:fld id="{98823975-3D9B-421C-B72D-9838F02AD48C}" type="slidenum">
              <a:rPr lang="en-US" smtClean="0"/>
              <a:pPr/>
              <a:t>3</a:t>
            </a:fld>
            <a:endParaRPr lang="en-US"/>
          </a:p>
        </p:txBody>
      </p:sp>
    </p:spTree>
    <p:extLst>
      <p:ext uri="{BB962C8B-B14F-4D97-AF65-F5344CB8AC3E}">
        <p14:creationId xmlns:p14="http://schemas.microsoft.com/office/powerpoint/2010/main" val="7054623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Most Math Curricula Found to Be Out of Sync With Common Core</a:t>
            </a:r>
          </a:p>
          <a:p>
            <a:r>
              <a:rPr lang="en-US" dirty="0" smtClean="0"/>
              <a:t>The first round of a </a:t>
            </a:r>
            <a:r>
              <a:rPr lang="en-US" i="1" dirty="0" smtClean="0"/>
              <a:t>Consumer Reports</a:t>
            </a:r>
            <a:r>
              <a:rPr lang="en-US" dirty="0" smtClean="0"/>
              <a:t>-style review for instructional materials paints a dismal picture of the textbook-publishing industry’s response to new standards: Seventeen of 20 math series reviewed were judged as failing to live up to claims that they are aligned to the common core.</a:t>
            </a:r>
          </a:p>
          <a:p>
            <a:r>
              <a:rPr lang="en-US" dirty="0" smtClean="0"/>
              <a:t>The reviews, released online Wednesday by the nonprofit </a:t>
            </a:r>
            <a:r>
              <a:rPr lang="en-US" dirty="0" smtClean="0">
                <a:hlinkClick r:id="rId3"/>
              </a:rPr>
              <a:t>EdReports.org</a:t>
            </a:r>
            <a:r>
              <a:rPr lang="en-US" dirty="0" smtClean="0"/>
              <a:t>, were conducted by small groups of teachers and instructional leaders from across the country. They looked at digital and print K-8 mathematics materials from widely used publishers—including Pearson, McGraw-Hill, and Houghton Mifflin Harcourt—as well as from some lesser-known providers whose texts passed state review processes. The results echo previous alignment studies conducted by university-based researchers.</a:t>
            </a:r>
          </a:p>
          <a:p>
            <a:endParaRPr lang="en-US" dirty="0"/>
          </a:p>
        </p:txBody>
      </p:sp>
      <p:sp>
        <p:nvSpPr>
          <p:cNvPr id="4" name="Slide Number Placeholder 3"/>
          <p:cNvSpPr>
            <a:spLocks noGrp="1"/>
          </p:cNvSpPr>
          <p:nvPr>
            <p:ph type="sldNum" sz="quarter" idx="10"/>
          </p:nvPr>
        </p:nvSpPr>
        <p:spPr/>
        <p:txBody>
          <a:bodyPr/>
          <a:lstStyle/>
          <a:p>
            <a:fld id="{98823975-3D9B-421C-B72D-9838F02AD48C}" type="slidenum">
              <a:rPr lang="en-US" smtClean="0"/>
              <a:pPr/>
              <a:t>13</a:t>
            </a:fld>
            <a:endParaRPr lang="en-US"/>
          </a:p>
        </p:txBody>
      </p:sp>
    </p:spTree>
    <p:extLst>
      <p:ext uri="{BB962C8B-B14F-4D97-AF65-F5344CB8AC3E}">
        <p14:creationId xmlns:p14="http://schemas.microsoft.com/office/powerpoint/2010/main" val="1692509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a typical item I see teacher’s using for this standard.  Sometimes it is in their textbook, sometimes it is on their assessment.  Nonetheless, do you think this item meets the intent of the standard?</a:t>
            </a:r>
            <a:endParaRPr lang="en-US" dirty="0"/>
          </a:p>
        </p:txBody>
      </p:sp>
      <p:sp>
        <p:nvSpPr>
          <p:cNvPr id="4" name="Slide Number Placeholder 3"/>
          <p:cNvSpPr>
            <a:spLocks noGrp="1"/>
          </p:cNvSpPr>
          <p:nvPr>
            <p:ph type="sldNum" sz="quarter" idx="10"/>
          </p:nvPr>
        </p:nvSpPr>
        <p:spPr/>
        <p:txBody>
          <a:bodyPr/>
          <a:lstStyle/>
          <a:p>
            <a:fld id="{98823975-3D9B-421C-B72D-9838F02AD48C}" type="slidenum">
              <a:rPr lang="en-US" smtClean="0"/>
              <a:pPr/>
              <a:t>14</a:t>
            </a:fld>
            <a:endParaRPr lang="en-US"/>
          </a:p>
        </p:txBody>
      </p:sp>
    </p:spTree>
    <p:extLst>
      <p:ext uri="{BB962C8B-B14F-4D97-AF65-F5344CB8AC3E}">
        <p14:creationId xmlns:p14="http://schemas.microsoft.com/office/powerpoint/2010/main" val="30625532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does</a:t>
            </a:r>
            <a:r>
              <a:rPr lang="en-US" baseline="0" dirty="0" smtClean="0"/>
              <a:t> this item compare to the Sample multiple choice item in meeting the intent of the standard?</a:t>
            </a:r>
            <a:endParaRPr lang="en-US" dirty="0"/>
          </a:p>
        </p:txBody>
      </p:sp>
      <p:sp>
        <p:nvSpPr>
          <p:cNvPr id="4" name="Slide Number Placeholder 3"/>
          <p:cNvSpPr>
            <a:spLocks noGrp="1"/>
          </p:cNvSpPr>
          <p:nvPr>
            <p:ph type="sldNum" sz="quarter" idx="10"/>
          </p:nvPr>
        </p:nvSpPr>
        <p:spPr/>
        <p:txBody>
          <a:bodyPr/>
          <a:lstStyle/>
          <a:p>
            <a:fld id="{98823975-3D9B-421C-B72D-9838F02AD48C}" type="slidenum">
              <a:rPr lang="en-US" smtClean="0"/>
              <a:pPr/>
              <a:t>15</a:t>
            </a:fld>
            <a:endParaRPr lang="en-US"/>
          </a:p>
        </p:txBody>
      </p:sp>
    </p:spTree>
    <p:extLst>
      <p:ext uri="{BB962C8B-B14F-4D97-AF65-F5344CB8AC3E}">
        <p14:creationId xmlns:p14="http://schemas.microsoft.com/office/powerpoint/2010/main" val="36078906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How does</a:t>
            </a:r>
            <a:r>
              <a:rPr lang="en-US" baseline="0" dirty="0" smtClean="0"/>
              <a:t> this item compare to the Sample multiple choice item in meeting the intent of the standard?</a:t>
            </a:r>
            <a:endParaRPr lang="en-US" dirty="0" smtClean="0"/>
          </a:p>
          <a:p>
            <a:endParaRPr lang="en-US" dirty="0"/>
          </a:p>
        </p:txBody>
      </p:sp>
      <p:sp>
        <p:nvSpPr>
          <p:cNvPr id="4" name="Slide Number Placeholder 3"/>
          <p:cNvSpPr>
            <a:spLocks noGrp="1"/>
          </p:cNvSpPr>
          <p:nvPr>
            <p:ph type="sldNum" sz="quarter" idx="10"/>
          </p:nvPr>
        </p:nvSpPr>
        <p:spPr/>
        <p:txBody>
          <a:bodyPr/>
          <a:lstStyle/>
          <a:p>
            <a:fld id="{98823975-3D9B-421C-B72D-9838F02AD48C}" type="slidenum">
              <a:rPr lang="en-US" smtClean="0"/>
              <a:pPr/>
              <a:t>16</a:t>
            </a:fld>
            <a:endParaRPr lang="en-US"/>
          </a:p>
        </p:txBody>
      </p:sp>
    </p:spTree>
    <p:extLst>
      <p:ext uri="{BB962C8B-B14F-4D97-AF65-F5344CB8AC3E}">
        <p14:creationId xmlns:p14="http://schemas.microsoft.com/office/powerpoint/2010/main" val="1615294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How does</a:t>
            </a:r>
            <a:r>
              <a:rPr lang="en-US" baseline="0" dirty="0" smtClean="0"/>
              <a:t> this item compare to the Sample multiple choice item in meeting the intent of </a:t>
            </a:r>
            <a:r>
              <a:rPr lang="en-US" baseline="0" smtClean="0"/>
              <a:t>the standard</a:t>
            </a:r>
            <a:r>
              <a:rPr lang="en-US"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98823975-3D9B-421C-B72D-9838F02AD48C}" type="slidenum">
              <a:rPr lang="en-US" smtClean="0"/>
              <a:pPr/>
              <a:t>17</a:t>
            </a:fld>
            <a:endParaRPr lang="en-US"/>
          </a:p>
        </p:txBody>
      </p:sp>
    </p:spTree>
    <p:extLst>
      <p:ext uri="{BB962C8B-B14F-4D97-AF65-F5344CB8AC3E}">
        <p14:creationId xmlns:p14="http://schemas.microsoft.com/office/powerpoint/2010/main" val="212349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08546" name="Shape 300"/>
          <p:cNvSpPr>
            <a:spLocks noGrp="1" noRot="1" noChangeAspect="1" noTextEdit="1"/>
          </p:cNvSpPr>
          <p:nvPr>
            <p:ph type="sldImg" idx="2"/>
          </p:nvPr>
        </p:nvSpPr>
        <p:spPr>
          <a:ln>
            <a:headEnd/>
            <a:tailEnd/>
          </a:ln>
        </p:spPr>
      </p:sp>
      <p:sp>
        <p:nvSpPr>
          <p:cNvPr id="108547" name="Shape 301"/>
          <p:cNvSpPr txBox="1">
            <a:spLocks noGrp="1"/>
          </p:cNvSpPr>
          <p:nvPr>
            <p:ph type="body" idx="1"/>
          </p:nvPr>
        </p:nvSpPr>
        <p:spPr bwMode="auto">
          <a:xfrm>
            <a:off x="686421" y="4344025"/>
            <a:ext cx="5485158" cy="6631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45697" bIns="45697" numCol="1" anchor="t" compatLnSpc="1">
            <a:prstTxWarp prst="textNoShape">
              <a:avLst/>
            </a:prstTxWarp>
            <a:spAutoFit/>
          </a:bodyPr>
          <a:lstStyle/>
          <a:p>
            <a:pPr eaLnBrk="1" hangingPunct="1">
              <a:spcBef>
                <a:spcPct val="0"/>
              </a:spcBef>
            </a:pPr>
            <a:r>
              <a:rPr lang="en-US" altLang="en-US" sz="1800" dirty="0" smtClean="0"/>
              <a:t>With</a:t>
            </a:r>
            <a:r>
              <a:rPr lang="en-US" altLang="en-US" sz="1800" baseline="0" dirty="0" smtClean="0"/>
              <a:t> so many poor textbook examples, what are your strategies for alignment?  It has to be more than just the materials, but also the professional learning your teachers receive about the standards</a:t>
            </a:r>
            <a:endParaRPr lang="en-US" altLang="en-US" sz="1800" dirty="0" smtClean="0"/>
          </a:p>
          <a:p>
            <a:pPr eaLnBrk="1" hangingPunct="1">
              <a:spcBef>
                <a:spcPct val="0"/>
              </a:spcBef>
            </a:pPr>
            <a:endParaRPr lang="en-US" altLang="en-US" sz="1800" dirty="0" smtClean="0"/>
          </a:p>
          <a:p>
            <a:pPr eaLnBrk="1" hangingPunct="1">
              <a:spcBef>
                <a:spcPct val="0"/>
              </a:spcBef>
            </a:pPr>
            <a:r>
              <a:rPr lang="en-US" altLang="en-US" sz="1800" dirty="0" smtClean="0"/>
              <a:t>Comments from</a:t>
            </a:r>
            <a:r>
              <a:rPr lang="en-US" altLang="en-US" sz="1800" baseline="0" dirty="0" smtClean="0"/>
              <a:t> Achieve the Core:</a:t>
            </a:r>
            <a:endParaRPr lang="en-US" altLang="en-US" sz="1800" dirty="0" smtClean="0"/>
          </a:p>
          <a:p>
            <a:pPr eaLnBrk="1" hangingPunct="1">
              <a:spcBef>
                <a:spcPct val="0"/>
              </a:spcBef>
            </a:pPr>
            <a:r>
              <a:rPr lang="en-US" altLang="en-US" sz="1800" dirty="0" smtClean="0"/>
              <a:t>Visionary </a:t>
            </a:r>
            <a:r>
              <a:rPr lang="en-US" altLang="en-US" sz="1800" dirty="0"/>
              <a:t>leadership in the work of implementing the CCSS means closely examining the decisions that are under your control.  It is easy to see this initiative as something too large to handle well, something imposed from forces outside of your school. Leaders must resist the pull to feel “victim” to this initiative or to react by merely complying in a very superficial manner.  </a:t>
            </a:r>
          </a:p>
          <a:p>
            <a:pPr eaLnBrk="1" hangingPunct="1">
              <a:spcBef>
                <a:spcPct val="0"/>
              </a:spcBef>
            </a:pPr>
            <a:endParaRPr lang="en-US" altLang="en-US" sz="1800" dirty="0"/>
          </a:p>
          <a:p>
            <a:pPr eaLnBrk="1" hangingPunct="1">
              <a:spcBef>
                <a:spcPct val="0"/>
              </a:spcBef>
            </a:pPr>
            <a:r>
              <a:rPr lang="en-US" altLang="en-US" sz="1800" dirty="0"/>
              <a:t>These Standards offer a real opportunity to make sense of the work of teachers – fewer things done well.  Sharing the vision of the Standards - that more students leave high school prepare for college and careers - will help to motivate faculty when the vision is communicated through the actions and decisions of the leadership.  </a:t>
            </a:r>
          </a:p>
          <a:p>
            <a:pPr eaLnBrk="1" hangingPunct="1">
              <a:spcBef>
                <a:spcPct val="0"/>
              </a:spcBef>
            </a:pPr>
            <a:endParaRPr lang="en-US" altLang="en-US" sz="1800" dirty="0"/>
          </a:p>
          <a:p>
            <a:pPr eaLnBrk="1" hangingPunct="1">
              <a:spcBef>
                <a:spcPct val="0"/>
              </a:spcBef>
            </a:pPr>
            <a:r>
              <a:rPr lang="en-US" altLang="en-US" sz="1800" dirty="0"/>
              <a:t>This slide indicates just some of the opportunities that instructional leaders have to bring focus and coherence to this work.  Don't leave the work of making connections among Common Core implementation efforts and the other activities of the school or district to the teachers to do alone. This connection should be obvious and overt.  </a:t>
            </a:r>
          </a:p>
        </p:txBody>
      </p:sp>
      <p:sp>
        <p:nvSpPr>
          <p:cNvPr id="108548" name="Shape 302"/>
          <p:cNvSpPr>
            <a:spLocks noGrp="1"/>
          </p:cNvSpPr>
          <p:nvPr>
            <p:ph type="sldNum" sz="quarter" idx="12"/>
          </p:nvPr>
        </p:nvSpPr>
        <p:spPr>
          <a:xfrm>
            <a:off x="3884027" y="8867619"/>
            <a:ext cx="2972421" cy="274820"/>
          </a:xfrm>
          <a:noFill/>
        </p:spPr>
        <p:txBody>
          <a:bodyPr tIns="45697" bIns="45697">
            <a:spAutoFit/>
          </a:bodyPr>
          <a:lstStyle>
            <a:lvl1pPr eaLnBrk="0" hangingPunct="0">
              <a:spcBef>
                <a:spcPct val="30000"/>
              </a:spcBef>
              <a:defRPr sz="1200">
                <a:solidFill>
                  <a:schemeClr val="tx1"/>
                </a:solidFill>
                <a:latin typeface="Arial" charset="0"/>
              </a:defRPr>
            </a:lvl1pPr>
            <a:lvl2pPr marL="729057" indent="-280406" eaLnBrk="0" hangingPunct="0">
              <a:spcBef>
                <a:spcPct val="30000"/>
              </a:spcBef>
              <a:defRPr sz="1200">
                <a:solidFill>
                  <a:schemeClr val="tx1"/>
                </a:solidFill>
                <a:latin typeface="Arial" charset="0"/>
              </a:defRPr>
            </a:lvl2pPr>
            <a:lvl3pPr marL="1121626" indent="-224325" eaLnBrk="0" hangingPunct="0">
              <a:spcBef>
                <a:spcPct val="30000"/>
              </a:spcBef>
              <a:defRPr sz="1200">
                <a:solidFill>
                  <a:schemeClr val="tx1"/>
                </a:solidFill>
                <a:latin typeface="Arial" charset="0"/>
              </a:defRPr>
            </a:lvl3pPr>
            <a:lvl4pPr marL="1570276" indent="-224325" eaLnBrk="0" hangingPunct="0">
              <a:spcBef>
                <a:spcPct val="30000"/>
              </a:spcBef>
              <a:defRPr sz="1200">
                <a:solidFill>
                  <a:schemeClr val="tx1"/>
                </a:solidFill>
                <a:latin typeface="Arial" charset="0"/>
              </a:defRPr>
            </a:lvl4pPr>
            <a:lvl5pPr marL="2018927" indent="-224325" eaLnBrk="0" hangingPunct="0">
              <a:spcBef>
                <a:spcPct val="30000"/>
              </a:spcBef>
              <a:defRPr sz="1200">
                <a:solidFill>
                  <a:schemeClr val="tx1"/>
                </a:solidFill>
                <a:latin typeface="Arial" charset="0"/>
              </a:defRPr>
            </a:lvl5pPr>
            <a:lvl6pPr marL="2467577" indent="-224325" eaLnBrk="0" fontAlgn="base" hangingPunct="0">
              <a:spcBef>
                <a:spcPct val="30000"/>
              </a:spcBef>
              <a:spcAft>
                <a:spcPct val="0"/>
              </a:spcAft>
              <a:defRPr sz="1200">
                <a:solidFill>
                  <a:schemeClr val="tx1"/>
                </a:solidFill>
                <a:latin typeface="Arial" charset="0"/>
              </a:defRPr>
            </a:lvl6pPr>
            <a:lvl7pPr marL="2916227" indent="-224325" eaLnBrk="0" fontAlgn="base" hangingPunct="0">
              <a:spcBef>
                <a:spcPct val="30000"/>
              </a:spcBef>
              <a:spcAft>
                <a:spcPct val="0"/>
              </a:spcAft>
              <a:defRPr sz="1200">
                <a:solidFill>
                  <a:schemeClr val="tx1"/>
                </a:solidFill>
                <a:latin typeface="Arial" charset="0"/>
              </a:defRPr>
            </a:lvl7pPr>
            <a:lvl8pPr marL="3364878" indent="-224325" eaLnBrk="0" fontAlgn="base" hangingPunct="0">
              <a:spcBef>
                <a:spcPct val="30000"/>
              </a:spcBef>
              <a:spcAft>
                <a:spcPct val="0"/>
              </a:spcAft>
              <a:defRPr sz="1200">
                <a:solidFill>
                  <a:schemeClr val="tx1"/>
                </a:solidFill>
                <a:latin typeface="Arial" charset="0"/>
              </a:defRPr>
            </a:lvl8pPr>
            <a:lvl9pPr marL="3813528" indent="-224325" eaLnBrk="0" fontAlgn="base" hangingPunct="0">
              <a:spcBef>
                <a:spcPct val="30000"/>
              </a:spcBef>
              <a:spcAft>
                <a:spcPct val="0"/>
              </a:spcAft>
              <a:defRPr sz="1200">
                <a:solidFill>
                  <a:schemeClr val="tx1"/>
                </a:solidFill>
                <a:latin typeface="Arial" charset="0"/>
              </a:defRPr>
            </a:lvl9pPr>
          </a:lstStyle>
          <a:p>
            <a:pPr eaLnBrk="1" hangingPunct="1">
              <a:spcBef>
                <a:spcPct val="0"/>
              </a:spcBef>
              <a:buSzPct val="25000"/>
            </a:pPr>
            <a:r>
              <a:rPr lang="en-US" altLang="en-US" smtClean="0">
                <a:solidFill>
                  <a:srgbClr val="000000"/>
                </a:solidFill>
              </a:rPr>
              <a:t> </a:t>
            </a:r>
          </a:p>
        </p:txBody>
      </p:sp>
    </p:spTree>
    <p:extLst>
      <p:ext uri="{BB962C8B-B14F-4D97-AF65-F5344CB8AC3E}">
        <p14:creationId xmlns:p14="http://schemas.microsoft.com/office/powerpoint/2010/main" val="28672471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16738" name="Shape 347"/>
          <p:cNvSpPr>
            <a:spLocks noGrp="1" noRot="1" noChangeAspect="1" noTextEdit="1"/>
          </p:cNvSpPr>
          <p:nvPr>
            <p:ph type="sldImg" idx="2"/>
          </p:nvPr>
        </p:nvSpPr>
        <p:spPr>
          <a:ln>
            <a:headEnd/>
            <a:tailEnd/>
          </a:ln>
        </p:spPr>
      </p:sp>
      <p:sp>
        <p:nvSpPr>
          <p:cNvPr id="116739" name="Shape 348"/>
          <p:cNvSpPr txBox="1">
            <a:spLocks noGrp="1"/>
          </p:cNvSpPr>
          <p:nvPr>
            <p:ph type="body" idx="1"/>
          </p:nvPr>
        </p:nvSpPr>
        <p:spPr bwMode="auto">
          <a:xfrm>
            <a:off x="686421" y="4344024"/>
            <a:ext cx="5485158" cy="2677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45697" bIns="45697" numCol="1" anchor="t" compatLnSpc="1">
            <a:prstTxWarp prst="textNoShape">
              <a:avLst/>
            </a:prstTxWarp>
            <a:spAutoFit/>
          </a:bodyPr>
          <a:lstStyle/>
          <a:p>
            <a:pPr eaLnBrk="1" hangingPunct="1">
              <a:spcBef>
                <a:spcPct val="0"/>
              </a:spcBef>
            </a:pPr>
            <a:r>
              <a:rPr lang="en-US" altLang="en-US" dirty="0" smtClean="0"/>
              <a:t>As conference participant you should consider yourself</a:t>
            </a:r>
            <a:r>
              <a:rPr lang="en-US" altLang="en-US" baseline="0" dirty="0" smtClean="0"/>
              <a:t> a math leader in your school/district.  How can you help others in your school/district really dive deeply into the new standards?</a:t>
            </a:r>
          </a:p>
          <a:p>
            <a:pPr eaLnBrk="1" hangingPunct="1">
              <a:spcBef>
                <a:spcPct val="0"/>
              </a:spcBef>
            </a:pPr>
            <a:endParaRPr lang="en-US" altLang="en-US" dirty="0" smtClean="0"/>
          </a:p>
          <a:p>
            <a:pPr eaLnBrk="1" hangingPunct="1">
              <a:spcBef>
                <a:spcPct val="0"/>
              </a:spcBef>
            </a:pPr>
            <a:r>
              <a:rPr lang="en-US" altLang="en-US" dirty="0" smtClean="0"/>
              <a:t>Achieve the Core Comments:</a:t>
            </a:r>
          </a:p>
          <a:p>
            <a:pPr eaLnBrk="1" hangingPunct="1">
              <a:spcBef>
                <a:spcPct val="0"/>
              </a:spcBef>
            </a:pPr>
            <a:r>
              <a:rPr lang="en-US" altLang="en-US" dirty="0" smtClean="0"/>
              <a:t>Organizations that are set up to learn together will fare well in the work of implementing the standards.  As an instructional leader in this relatively new initiative, it is more important to lead the work of learning rather than positioning yourself as the absolute "expert" in this work.  This is a changed role for many instructional leaders. The importance of providing specific instructional feedback is critical within the climate of increased measures and accountability around teacher effectiveness. Instructional leaders will need to be able to cite accurate and specific evidence related to professional knowledge, instructional planning and delivery, assessment, and professional development in content areas.</a:t>
            </a:r>
          </a:p>
          <a:p>
            <a:pPr eaLnBrk="1" hangingPunct="1">
              <a:spcBef>
                <a:spcPct val="0"/>
              </a:spcBef>
            </a:pPr>
            <a:endParaRPr lang="en-US" altLang="en-US" dirty="0" smtClean="0"/>
          </a:p>
          <a:p>
            <a:pPr eaLnBrk="1" hangingPunct="1">
              <a:spcBef>
                <a:spcPct val="0"/>
              </a:spcBef>
            </a:pPr>
            <a:r>
              <a:rPr lang="en-US" altLang="en-US" dirty="0" smtClean="0"/>
              <a:t>A risk in this work is that leaders and teachers view this as an issue of compliance in which an old checklist of standards is replaced by an updated checklist of standards. The CCSS requires an understanding of new expectations for all students and how to reach all students in meeting these expectations.  </a:t>
            </a:r>
          </a:p>
        </p:txBody>
      </p:sp>
      <p:sp>
        <p:nvSpPr>
          <p:cNvPr id="116740" name="Shape 349"/>
          <p:cNvSpPr>
            <a:spLocks noGrp="1"/>
          </p:cNvSpPr>
          <p:nvPr>
            <p:ph type="sldNum" sz="quarter" idx="12"/>
          </p:nvPr>
        </p:nvSpPr>
        <p:spPr>
          <a:xfrm>
            <a:off x="3884027" y="8867619"/>
            <a:ext cx="2972421" cy="274820"/>
          </a:xfrm>
          <a:noFill/>
        </p:spPr>
        <p:txBody>
          <a:bodyPr tIns="45697" bIns="45697">
            <a:spAutoFit/>
          </a:bodyPr>
          <a:lstStyle>
            <a:lvl1pPr eaLnBrk="0" hangingPunct="0">
              <a:spcBef>
                <a:spcPct val="30000"/>
              </a:spcBef>
              <a:defRPr sz="1200">
                <a:solidFill>
                  <a:schemeClr val="tx1"/>
                </a:solidFill>
                <a:latin typeface="Arial" pitchFamily="34" charset="0"/>
              </a:defRPr>
            </a:lvl1pPr>
            <a:lvl2pPr marL="729057" indent="-280406" eaLnBrk="0" hangingPunct="0">
              <a:spcBef>
                <a:spcPct val="30000"/>
              </a:spcBef>
              <a:defRPr sz="1200">
                <a:solidFill>
                  <a:schemeClr val="tx1"/>
                </a:solidFill>
                <a:latin typeface="Arial" pitchFamily="34" charset="0"/>
              </a:defRPr>
            </a:lvl2pPr>
            <a:lvl3pPr marL="1121626" indent="-224325" eaLnBrk="0" hangingPunct="0">
              <a:spcBef>
                <a:spcPct val="30000"/>
              </a:spcBef>
              <a:defRPr sz="1200">
                <a:solidFill>
                  <a:schemeClr val="tx1"/>
                </a:solidFill>
                <a:latin typeface="Arial" pitchFamily="34" charset="0"/>
              </a:defRPr>
            </a:lvl3pPr>
            <a:lvl4pPr marL="1570276" indent="-224325" eaLnBrk="0" hangingPunct="0">
              <a:spcBef>
                <a:spcPct val="30000"/>
              </a:spcBef>
              <a:defRPr sz="1200">
                <a:solidFill>
                  <a:schemeClr val="tx1"/>
                </a:solidFill>
                <a:latin typeface="Arial" pitchFamily="34" charset="0"/>
              </a:defRPr>
            </a:lvl4pPr>
            <a:lvl5pPr marL="2018927" indent="-224325" eaLnBrk="0" hangingPunct="0">
              <a:spcBef>
                <a:spcPct val="30000"/>
              </a:spcBef>
              <a:defRPr sz="1200">
                <a:solidFill>
                  <a:schemeClr val="tx1"/>
                </a:solidFill>
                <a:latin typeface="Arial" pitchFamily="34" charset="0"/>
              </a:defRPr>
            </a:lvl5pPr>
            <a:lvl6pPr marL="2467577" indent="-224325" eaLnBrk="0" fontAlgn="base" hangingPunct="0">
              <a:spcBef>
                <a:spcPct val="30000"/>
              </a:spcBef>
              <a:spcAft>
                <a:spcPct val="0"/>
              </a:spcAft>
              <a:defRPr sz="1200">
                <a:solidFill>
                  <a:schemeClr val="tx1"/>
                </a:solidFill>
                <a:latin typeface="Arial" pitchFamily="34" charset="0"/>
              </a:defRPr>
            </a:lvl6pPr>
            <a:lvl7pPr marL="2916227" indent="-224325" eaLnBrk="0" fontAlgn="base" hangingPunct="0">
              <a:spcBef>
                <a:spcPct val="30000"/>
              </a:spcBef>
              <a:spcAft>
                <a:spcPct val="0"/>
              </a:spcAft>
              <a:defRPr sz="1200">
                <a:solidFill>
                  <a:schemeClr val="tx1"/>
                </a:solidFill>
                <a:latin typeface="Arial" pitchFamily="34" charset="0"/>
              </a:defRPr>
            </a:lvl7pPr>
            <a:lvl8pPr marL="3364878" indent="-224325" eaLnBrk="0" fontAlgn="base" hangingPunct="0">
              <a:spcBef>
                <a:spcPct val="30000"/>
              </a:spcBef>
              <a:spcAft>
                <a:spcPct val="0"/>
              </a:spcAft>
              <a:defRPr sz="1200">
                <a:solidFill>
                  <a:schemeClr val="tx1"/>
                </a:solidFill>
                <a:latin typeface="Arial" pitchFamily="34" charset="0"/>
              </a:defRPr>
            </a:lvl8pPr>
            <a:lvl9pPr marL="3813528" indent="-224325"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buSzPct val="25000"/>
            </a:pPr>
            <a:r>
              <a:rPr lang="en-US" altLang="en-US" smtClean="0">
                <a:solidFill>
                  <a:srgbClr val="000000"/>
                </a:solidFill>
                <a:cs typeface="Arial" pitchFamily="34" charset="0"/>
                <a:sym typeface="Arial" pitchFamily="34" charset="0"/>
              </a:rPr>
              <a:t> </a:t>
            </a:r>
          </a:p>
        </p:txBody>
      </p:sp>
    </p:spTree>
    <p:extLst>
      <p:ext uri="{BB962C8B-B14F-4D97-AF65-F5344CB8AC3E}">
        <p14:creationId xmlns:p14="http://schemas.microsoft.com/office/powerpoint/2010/main" val="14061576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17762" name="Shape 355"/>
          <p:cNvSpPr>
            <a:spLocks noGrp="1" noRot="1" noChangeAspect="1" noTextEdit="1"/>
          </p:cNvSpPr>
          <p:nvPr>
            <p:ph type="sldImg" idx="2"/>
          </p:nvPr>
        </p:nvSpPr>
        <p:spPr>
          <a:ln>
            <a:headEnd/>
            <a:tailEnd/>
          </a:ln>
        </p:spPr>
      </p:sp>
      <p:sp>
        <p:nvSpPr>
          <p:cNvPr id="117763" name="Shape 356"/>
          <p:cNvSpPr txBox="1">
            <a:spLocks noGrp="1"/>
          </p:cNvSpPr>
          <p:nvPr>
            <p:ph type="body" idx="1"/>
          </p:nvPr>
        </p:nvSpPr>
        <p:spPr bwMode="auto">
          <a:xfrm>
            <a:off x="686421" y="4344025"/>
            <a:ext cx="5485158" cy="424727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45697" bIns="45697" numCol="1" anchor="t" compatLnSpc="1">
            <a:prstTxWarp prst="textNoShape">
              <a:avLst/>
            </a:prstTxWarp>
            <a:spAutoFit/>
          </a:bodyPr>
          <a:lstStyle/>
          <a:p>
            <a:pPr eaLnBrk="1" hangingPunct="1">
              <a:spcBef>
                <a:spcPct val="0"/>
              </a:spcBef>
            </a:pPr>
            <a:r>
              <a:rPr lang="en-US" altLang="en-US" sz="1800" dirty="0" smtClean="0"/>
              <a:t>As</a:t>
            </a:r>
            <a:r>
              <a:rPr lang="en-US" altLang="en-US" sz="1800" baseline="0" dirty="0" smtClean="0"/>
              <a:t> you lead others, expect them to go through Stages of Change.  Think about where you are now, where are others in your school/district?</a:t>
            </a:r>
          </a:p>
          <a:p>
            <a:pPr eaLnBrk="1" hangingPunct="1">
              <a:spcBef>
                <a:spcPct val="0"/>
              </a:spcBef>
            </a:pPr>
            <a:endParaRPr lang="en-US" altLang="en-US" sz="1800" dirty="0" smtClean="0"/>
          </a:p>
          <a:p>
            <a:pPr eaLnBrk="1" hangingPunct="1">
              <a:spcBef>
                <a:spcPct val="0"/>
              </a:spcBef>
            </a:pPr>
            <a:r>
              <a:rPr lang="en-US" altLang="en-US" sz="1800" dirty="0" smtClean="0"/>
              <a:t>Achieve the</a:t>
            </a:r>
            <a:r>
              <a:rPr lang="en-US" altLang="en-US" sz="1800" baseline="0" dirty="0" smtClean="0"/>
              <a:t> Core Comments:</a:t>
            </a:r>
            <a:endParaRPr lang="en-US" altLang="en-US" sz="1800" dirty="0" smtClean="0"/>
          </a:p>
          <a:p>
            <a:pPr eaLnBrk="1" hangingPunct="1">
              <a:spcBef>
                <a:spcPct val="0"/>
              </a:spcBef>
            </a:pPr>
            <a:r>
              <a:rPr lang="en-US" altLang="en-US" sz="1800" dirty="0" smtClean="0"/>
              <a:t>It </a:t>
            </a:r>
            <a:r>
              <a:rPr lang="en-US" altLang="en-US" sz="1800" dirty="0"/>
              <a:t>is important to understand and model the fact that implementation is not an issue of compliance. It is an opportunity for school improvement.  Like with any change (or for that matter, learning), teachers will be at various phases in understanding and applying this work to their practice.  </a:t>
            </a:r>
          </a:p>
          <a:p>
            <a:pPr eaLnBrk="1" hangingPunct="1">
              <a:spcBef>
                <a:spcPct val="0"/>
              </a:spcBef>
            </a:pPr>
            <a:endParaRPr lang="en-US" altLang="en-US" sz="1800" dirty="0"/>
          </a:p>
          <a:p>
            <a:pPr eaLnBrk="1" hangingPunct="1">
              <a:spcBef>
                <a:spcPct val="0"/>
              </a:spcBef>
            </a:pPr>
            <a:r>
              <a:rPr lang="en-US" altLang="en-US" sz="1800" dirty="0"/>
              <a:t>Look for signs of where people are and find appropriate ways to support them where they are, and to leverage and celebrate their progress. Too often we mislabel a lack of understanding as resistance, or silence as compliance.  Within the specific metrics for Common Core implementation as a whole, consider what opportunities you have provided to move members in the educational system through these stages.  </a:t>
            </a:r>
          </a:p>
        </p:txBody>
      </p:sp>
      <p:sp>
        <p:nvSpPr>
          <p:cNvPr id="117764" name="Shape 357"/>
          <p:cNvSpPr>
            <a:spLocks noGrp="1"/>
          </p:cNvSpPr>
          <p:nvPr>
            <p:ph type="sldNum" sz="quarter" idx="12"/>
          </p:nvPr>
        </p:nvSpPr>
        <p:spPr>
          <a:xfrm>
            <a:off x="3884027" y="8867619"/>
            <a:ext cx="2972421" cy="274820"/>
          </a:xfrm>
          <a:noFill/>
        </p:spPr>
        <p:txBody>
          <a:bodyPr tIns="45697" bIns="45697">
            <a:spAutoFit/>
          </a:bodyPr>
          <a:lstStyle>
            <a:lvl1pPr eaLnBrk="0" hangingPunct="0">
              <a:spcBef>
                <a:spcPct val="30000"/>
              </a:spcBef>
              <a:defRPr sz="1200">
                <a:solidFill>
                  <a:schemeClr val="tx1"/>
                </a:solidFill>
                <a:latin typeface="Arial" pitchFamily="34" charset="0"/>
              </a:defRPr>
            </a:lvl1pPr>
            <a:lvl2pPr marL="729057" indent="-280406" eaLnBrk="0" hangingPunct="0">
              <a:spcBef>
                <a:spcPct val="30000"/>
              </a:spcBef>
              <a:defRPr sz="1200">
                <a:solidFill>
                  <a:schemeClr val="tx1"/>
                </a:solidFill>
                <a:latin typeface="Arial" pitchFamily="34" charset="0"/>
              </a:defRPr>
            </a:lvl2pPr>
            <a:lvl3pPr marL="1121626" indent="-224325" eaLnBrk="0" hangingPunct="0">
              <a:spcBef>
                <a:spcPct val="30000"/>
              </a:spcBef>
              <a:defRPr sz="1200">
                <a:solidFill>
                  <a:schemeClr val="tx1"/>
                </a:solidFill>
                <a:latin typeface="Arial" pitchFamily="34" charset="0"/>
              </a:defRPr>
            </a:lvl3pPr>
            <a:lvl4pPr marL="1570276" indent="-224325" eaLnBrk="0" hangingPunct="0">
              <a:spcBef>
                <a:spcPct val="30000"/>
              </a:spcBef>
              <a:defRPr sz="1200">
                <a:solidFill>
                  <a:schemeClr val="tx1"/>
                </a:solidFill>
                <a:latin typeface="Arial" pitchFamily="34" charset="0"/>
              </a:defRPr>
            </a:lvl4pPr>
            <a:lvl5pPr marL="2018927" indent="-224325" eaLnBrk="0" hangingPunct="0">
              <a:spcBef>
                <a:spcPct val="30000"/>
              </a:spcBef>
              <a:defRPr sz="1200">
                <a:solidFill>
                  <a:schemeClr val="tx1"/>
                </a:solidFill>
                <a:latin typeface="Arial" pitchFamily="34" charset="0"/>
              </a:defRPr>
            </a:lvl5pPr>
            <a:lvl6pPr marL="2467577" indent="-224325" eaLnBrk="0" fontAlgn="base" hangingPunct="0">
              <a:spcBef>
                <a:spcPct val="30000"/>
              </a:spcBef>
              <a:spcAft>
                <a:spcPct val="0"/>
              </a:spcAft>
              <a:defRPr sz="1200">
                <a:solidFill>
                  <a:schemeClr val="tx1"/>
                </a:solidFill>
                <a:latin typeface="Arial" pitchFamily="34" charset="0"/>
              </a:defRPr>
            </a:lvl6pPr>
            <a:lvl7pPr marL="2916227" indent="-224325" eaLnBrk="0" fontAlgn="base" hangingPunct="0">
              <a:spcBef>
                <a:spcPct val="30000"/>
              </a:spcBef>
              <a:spcAft>
                <a:spcPct val="0"/>
              </a:spcAft>
              <a:defRPr sz="1200">
                <a:solidFill>
                  <a:schemeClr val="tx1"/>
                </a:solidFill>
                <a:latin typeface="Arial" pitchFamily="34" charset="0"/>
              </a:defRPr>
            </a:lvl7pPr>
            <a:lvl8pPr marL="3364878" indent="-224325" eaLnBrk="0" fontAlgn="base" hangingPunct="0">
              <a:spcBef>
                <a:spcPct val="30000"/>
              </a:spcBef>
              <a:spcAft>
                <a:spcPct val="0"/>
              </a:spcAft>
              <a:defRPr sz="1200">
                <a:solidFill>
                  <a:schemeClr val="tx1"/>
                </a:solidFill>
                <a:latin typeface="Arial" pitchFamily="34" charset="0"/>
              </a:defRPr>
            </a:lvl8pPr>
            <a:lvl9pPr marL="3813528" indent="-224325"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buSzPct val="25000"/>
            </a:pPr>
            <a:r>
              <a:rPr lang="en-US" altLang="en-US" smtClean="0">
                <a:solidFill>
                  <a:srgbClr val="000000"/>
                </a:solidFill>
                <a:cs typeface="Arial" pitchFamily="34" charset="0"/>
                <a:sym typeface="Arial" pitchFamily="34" charset="0"/>
              </a:rPr>
              <a:t> </a:t>
            </a:r>
          </a:p>
        </p:txBody>
      </p:sp>
    </p:spTree>
    <p:extLst>
      <p:ext uri="{BB962C8B-B14F-4D97-AF65-F5344CB8AC3E}">
        <p14:creationId xmlns:p14="http://schemas.microsoft.com/office/powerpoint/2010/main" val="28880464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Too many of our kids see mathematics in this way, and the way Jake from the video clip sees math….</a:t>
            </a:r>
          </a:p>
        </p:txBody>
      </p:sp>
      <p:sp>
        <p:nvSpPr>
          <p:cNvPr id="108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cs typeface="Arial" pitchFamily="34" charset="0"/>
              </a:defRPr>
            </a:lvl1pPr>
            <a:lvl2pPr marL="702756" indent="-270291">
              <a:defRPr>
                <a:solidFill>
                  <a:schemeClr val="tx1"/>
                </a:solidFill>
                <a:latin typeface="Arial" pitchFamily="34" charset="0"/>
                <a:cs typeface="Arial" pitchFamily="34" charset="0"/>
              </a:defRPr>
            </a:lvl2pPr>
            <a:lvl3pPr marL="1081164" indent="-216233">
              <a:defRPr>
                <a:solidFill>
                  <a:schemeClr val="tx1"/>
                </a:solidFill>
                <a:latin typeface="Arial" pitchFamily="34" charset="0"/>
                <a:cs typeface="Arial" pitchFamily="34" charset="0"/>
              </a:defRPr>
            </a:lvl3pPr>
            <a:lvl4pPr marL="1513629" indent="-216233">
              <a:defRPr>
                <a:solidFill>
                  <a:schemeClr val="tx1"/>
                </a:solidFill>
                <a:latin typeface="Arial" pitchFamily="34" charset="0"/>
                <a:cs typeface="Arial" pitchFamily="34" charset="0"/>
              </a:defRPr>
            </a:lvl4pPr>
            <a:lvl5pPr marL="1946095" indent="-216233">
              <a:defRPr>
                <a:solidFill>
                  <a:schemeClr val="tx1"/>
                </a:solidFill>
                <a:latin typeface="Arial" pitchFamily="34" charset="0"/>
                <a:cs typeface="Arial" pitchFamily="34" charset="0"/>
              </a:defRPr>
            </a:lvl5pPr>
            <a:lvl6pPr marL="2378560" indent="-216233" eaLnBrk="0" fontAlgn="base" hangingPunct="0">
              <a:spcBef>
                <a:spcPct val="0"/>
              </a:spcBef>
              <a:spcAft>
                <a:spcPct val="0"/>
              </a:spcAft>
              <a:defRPr>
                <a:solidFill>
                  <a:schemeClr val="tx1"/>
                </a:solidFill>
                <a:latin typeface="Arial" pitchFamily="34" charset="0"/>
                <a:cs typeface="Arial" pitchFamily="34" charset="0"/>
              </a:defRPr>
            </a:lvl6pPr>
            <a:lvl7pPr marL="2811026" indent="-216233" eaLnBrk="0" fontAlgn="base" hangingPunct="0">
              <a:spcBef>
                <a:spcPct val="0"/>
              </a:spcBef>
              <a:spcAft>
                <a:spcPct val="0"/>
              </a:spcAft>
              <a:defRPr>
                <a:solidFill>
                  <a:schemeClr val="tx1"/>
                </a:solidFill>
                <a:latin typeface="Arial" pitchFamily="34" charset="0"/>
                <a:cs typeface="Arial" pitchFamily="34" charset="0"/>
              </a:defRPr>
            </a:lvl7pPr>
            <a:lvl8pPr marL="3243491" indent="-216233" eaLnBrk="0" fontAlgn="base" hangingPunct="0">
              <a:spcBef>
                <a:spcPct val="0"/>
              </a:spcBef>
              <a:spcAft>
                <a:spcPct val="0"/>
              </a:spcAft>
              <a:defRPr>
                <a:solidFill>
                  <a:schemeClr val="tx1"/>
                </a:solidFill>
                <a:latin typeface="Arial" pitchFamily="34" charset="0"/>
                <a:cs typeface="Arial" pitchFamily="34" charset="0"/>
              </a:defRPr>
            </a:lvl8pPr>
            <a:lvl9pPr marL="3675957" indent="-216233" eaLnBrk="0" fontAlgn="base" hangingPunct="0">
              <a:spcBef>
                <a:spcPct val="0"/>
              </a:spcBef>
              <a:spcAft>
                <a:spcPct val="0"/>
              </a:spcAft>
              <a:defRPr>
                <a:solidFill>
                  <a:schemeClr val="tx1"/>
                </a:solidFill>
                <a:latin typeface="Arial" pitchFamily="34" charset="0"/>
                <a:cs typeface="Arial" pitchFamily="34" charset="0"/>
              </a:defRPr>
            </a:lvl9pPr>
          </a:lstStyle>
          <a:p>
            <a:fld id="{B5320D3F-0128-4A1A-B77F-DABC61DE5E24}" type="slidenum">
              <a:rPr lang="en-US" altLang="en-US" smtClean="0">
                <a:latin typeface="Calibri" pitchFamily="34" charset="0"/>
              </a:rPr>
              <a:pPr/>
              <a:t>21</a:t>
            </a:fld>
            <a:endParaRPr lang="en-US" altLang="en-US" smtClean="0">
              <a:latin typeface="Calibri" pitchFamily="34" charset="0"/>
            </a:endParaRPr>
          </a:p>
        </p:txBody>
      </p:sp>
    </p:spTree>
    <p:extLst>
      <p:ext uri="{BB962C8B-B14F-4D97-AF65-F5344CB8AC3E}">
        <p14:creationId xmlns:p14="http://schemas.microsoft.com/office/powerpoint/2010/main" val="41460947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Our goal is to have students look at math in a more broad sense.  These new standards with emphasis on mathematical practices, embedded throughout, have the potential to guide us here.  We hope you learn</a:t>
            </a:r>
            <a:r>
              <a:rPr lang="en-US" altLang="en-US" baseline="0" dirty="0" smtClean="0"/>
              <a:t> a little more today about the Major Shifts in these Standards and resources you can use to help you really reach the intended depth of each. </a:t>
            </a:r>
            <a:endParaRPr lang="en-US" altLang="en-US" dirty="0" smtClean="0"/>
          </a:p>
        </p:txBody>
      </p:sp>
      <p:sp>
        <p:nvSpPr>
          <p:cNvPr id="1116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cs typeface="Arial" pitchFamily="34" charset="0"/>
              </a:defRPr>
            </a:lvl1pPr>
            <a:lvl2pPr marL="702756" indent="-270291">
              <a:defRPr>
                <a:solidFill>
                  <a:schemeClr val="tx1"/>
                </a:solidFill>
                <a:latin typeface="Arial" pitchFamily="34" charset="0"/>
                <a:cs typeface="Arial" pitchFamily="34" charset="0"/>
              </a:defRPr>
            </a:lvl2pPr>
            <a:lvl3pPr marL="1081164" indent="-216233">
              <a:defRPr>
                <a:solidFill>
                  <a:schemeClr val="tx1"/>
                </a:solidFill>
                <a:latin typeface="Arial" pitchFamily="34" charset="0"/>
                <a:cs typeface="Arial" pitchFamily="34" charset="0"/>
              </a:defRPr>
            </a:lvl3pPr>
            <a:lvl4pPr marL="1513629" indent="-216233">
              <a:defRPr>
                <a:solidFill>
                  <a:schemeClr val="tx1"/>
                </a:solidFill>
                <a:latin typeface="Arial" pitchFamily="34" charset="0"/>
                <a:cs typeface="Arial" pitchFamily="34" charset="0"/>
              </a:defRPr>
            </a:lvl4pPr>
            <a:lvl5pPr marL="1946095" indent="-216233">
              <a:defRPr>
                <a:solidFill>
                  <a:schemeClr val="tx1"/>
                </a:solidFill>
                <a:latin typeface="Arial" pitchFamily="34" charset="0"/>
                <a:cs typeface="Arial" pitchFamily="34" charset="0"/>
              </a:defRPr>
            </a:lvl5pPr>
            <a:lvl6pPr marL="2378560" indent="-216233" eaLnBrk="0" fontAlgn="base" hangingPunct="0">
              <a:spcBef>
                <a:spcPct val="0"/>
              </a:spcBef>
              <a:spcAft>
                <a:spcPct val="0"/>
              </a:spcAft>
              <a:defRPr>
                <a:solidFill>
                  <a:schemeClr val="tx1"/>
                </a:solidFill>
                <a:latin typeface="Arial" pitchFamily="34" charset="0"/>
                <a:cs typeface="Arial" pitchFamily="34" charset="0"/>
              </a:defRPr>
            </a:lvl6pPr>
            <a:lvl7pPr marL="2811026" indent="-216233" eaLnBrk="0" fontAlgn="base" hangingPunct="0">
              <a:spcBef>
                <a:spcPct val="0"/>
              </a:spcBef>
              <a:spcAft>
                <a:spcPct val="0"/>
              </a:spcAft>
              <a:defRPr>
                <a:solidFill>
                  <a:schemeClr val="tx1"/>
                </a:solidFill>
                <a:latin typeface="Arial" pitchFamily="34" charset="0"/>
                <a:cs typeface="Arial" pitchFamily="34" charset="0"/>
              </a:defRPr>
            </a:lvl7pPr>
            <a:lvl8pPr marL="3243491" indent="-216233" eaLnBrk="0" fontAlgn="base" hangingPunct="0">
              <a:spcBef>
                <a:spcPct val="0"/>
              </a:spcBef>
              <a:spcAft>
                <a:spcPct val="0"/>
              </a:spcAft>
              <a:defRPr>
                <a:solidFill>
                  <a:schemeClr val="tx1"/>
                </a:solidFill>
                <a:latin typeface="Arial" pitchFamily="34" charset="0"/>
                <a:cs typeface="Arial" pitchFamily="34" charset="0"/>
              </a:defRPr>
            </a:lvl8pPr>
            <a:lvl9pPr marL="3675957" indent="-216233" eaLnBrk="0" fontAlgn="base" hangingPunct="0">
              <a:spcBef>
                <a:spcPct val="0"/>
              </a:spcBef>
              <a:spcAft>
                <a:spcPct val="0"/>
              </a:spcAft>
              <a:defRPr>
                <a:solidFill>
                  <a:schemeClr val="tx1"/>
                </a:solidFill>
                <a:latin typeface="Arial" pitchFamily="34" charset="0"/>
                <a:cs typeface="Arial" pitchFamily="34" charset="0"/>
              </a:defRPr>
            </a:lvl9pPr>
          </a:lstStyle>
          <a:p>
            <a:fld id="{8B2E0A71-2BAD-4F44-AA6E-C33DE5BC5362}" type="slidenum">
              <a:rPr lang="en-US" altLang="en-US" smtClean="0">
                <a:latin typeface="Calibri" pitchFamily="34" charset="0"/>
              </a:rPr>
              <a:pPr/>
              <a:t>22</a:t>
            </a:fld>
            <a:endParaRPr lang="en-US" altLang="en-US" smtClean="0">
              <a:latin typeface="Calibri" pitchFamily="34" charset="0"/>
            </a:endParaRPr>
          </a:p>
        </p:txBody>
      </p:sp>
    </p:spTree>
    <p:extLst>
      <p:ext uri="{BB962C8B-B14F-4D97-AF65-F5344CB8AC3E}">
        <p14:creationId xmlns:p14="http://schemas.microsoft.com/office/powerpoint/2010/main" val="36255791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cs typeface="Arial" pitchFamily="34" charset="0"/>
              </a:defRPr>
            </a:lvl1pPr>
            <a:lvl2pPr marL="702756" indent="-270291">
              <a:defRPr>
                <a:solidFill>
                  <a:schemeClr val="tx1"/>
                </a:solidFill>
                <a:latin typeface="Arial" pitchFamily="34" charset="0"/>
                <a:cs typeface="Arial" pitchFamily="34" charset="0"/>
              </a:defRPr>
            </a:lvl2pPr>
            <a:lvl3pPr marL="1081164" indent="-216233">
              <a:defRPr>
                <a:solidFill>
                  <a:schemeClr val="tx1"/>
                </a:solidFill>
                <a:latin typeface="Arial" pitchFamily="34" charset="0"/>
                <a:cs typeface="Arial" pitchFamily="34" charset="0"/>
              </a:defRPr>
            </a:lvl3pPr>
            <a:lvl4pPr marL="1513629" indent="-216233">
              <a:defRPr>
                <a:solidFill>
                  <a:schemeClr val="tx1"/>
                </a:solidFill>
                <a:latin typeface="Arial" pitchFamily="34" charset="0"/>
                <a:cs typeface="Arial" pitchFamily="34" charset="0"/>
              </a:defRPr>
            </a:lvl4pPr>
            <a:lvl5pPr marL="1946095" indent="-216233">
              <a:defRPr>
                <a:solidFill>
                  <a:schemeClr val="tx1"/>
                </a:solidFill>
                <a:latin typeface="Arial" pitchFamily="34" charset="0"/>
                <a:cs typeface="Arial" pitchFamily="34" charset="0"/>
              </a:defRPr>
            </a:lvl5pPr>
            <a:lvl6pPr marL="2378560" indent="-216233" eaLnBrk="0" fontAlgn="base" hangingPunct="0">
              <a:spcBef>
                <a:spcPct val="0"/>
              </a:spcBef>
              <a:spcAft>
                <a:spcPct val="0"/>
              </a:spcAft>
              <a:defRPr>
                <a:solidFill>
                  <a:schemeClr val="tx1"/>
                </a:solidFill>
                <a:latin typeface="Arial" pitchFamily="34" charset="0"/>
                <a:cs typeface="Arial" pitchFamily="34" charset="0"/>
              </a:defRPr>
            </a:lvl6pPr>
            <a:lvl7pPr marL="2811026" indent="-216233" eaLnBrk="0" fontAlgn="base" hangingPunct="0">
              <a:spcBef>
                <a:spcPct val="0"/>
              </a:spcBef>
              <a:spcAft>
                <a:spcPct val="0"/>
              </a:spcAft>
              <a:defRPr>
                <a:solidFill>
                  <a:schemeClr val="tx1"/>
                </a:solidFill>
                <a:latin typeface="Arial" pitchFamily="34" charset="0"/>
                <a:cs typeface="Arial" pitchFamily="34" charset="0"/>
              </a:defRPr>
            </a:lvl7pPr>
            <a:lvl8pPr marL="3243491" indent="-216233" eaLnBrk="0" fontAlgn="base" hangingPunct="0">
              <a:spcBef>
                <a:spcPct val="0"/>
              </a:spcBef>
              <a:spcAft>
                <a:spcPct val="0"/>
              </a:spcAft>
              <a:defRPr>
                <a:solidFill>
                  <a:schemeClr val="tx1"/>
                </a:solidFill>
                <a:latin typeface="Arial" pitchFamily="34" charset="0"/>
                <a:cs typeface="Arial" pitchFamily="34" charset="0"/>
              </a:defRPr>
            </a:lvl8pPr>
            <a:lvl9pPr marL="3675957" indent="-216233" eaLnBrk="0" fontAlgn="base" hangingPunct="0">
              <a:spcBef>
                <a:spcPct val="0"/>
              </a:spcBef>
              <a:spcAft>
                <a:spcPct val="0"/>
              </a:spcAft>
              <a:defRPr>
                <a:solidFill>
                  <a:schemeClr val="tx1"/>
                </a:solidFill>
                <a:latin typeface="Arial" pitchFamily="34" charset="0"/>
                <a:cs typeface="Arial" pitchFamily="34" charset="0"/>
              </a:defRPr>
            </a:lvl9pPr>
          </a:lstStyle>
          <a:p>
            <a:fld id="{53D1E095-1A85-495A-80B4-B9D10E7110CC}" type="slidenum">
              <a:rPr lang="en-US" altLang="en-US" smtClean="0">
                <a:latin typeface="Calibri" pitchFamily="34" charset="0"/>
              </a:rPr>
              <a:pPr/>
              <a:t>4</a:t>
            </a:fld>
            <a:endParaRPr lang="en-US" altLang="en-US" smtClean="0">
              <a:latin typeface="Calibri" pitchFamily="34" charset="0"/>
            </a:endParaRPr>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smtClean="0"/>
              <a:t>According to Hoffman….</a:t>
            </a:r>
          </a:p>
          <a:p>
            <a:pPr eaLnBrk="1" hangingPunct="1">
              <a:spcBef>
                <a:spcPct val="0"/>
              </a:spcBef>
            </a:pPr>
            <a:r>
              <a:rPr lang="en-US" altLang="en-US" b="1" smtClean="0"/>
              <a:t>Do you have the wolframalpha app for your iphone?</a:t>
            </a:r>
          </a:p>
        </p:txBody>
      </p:sp>
    </p:spTree>
    <p:extLst>
      <p:ext uri="{BB962C8B-B14F-4D97-AF65-F5344CB8AC3E}">
        <p14:creationId xmlns:p14="http://schemas.microsoft.com/office/powerpoint/2010/main" val="24358584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14336">
              <a:defRPr/>
            </a:pPr>
            <a:r>
              <a:rPr lang="en-US" dirty="0" smtClean="0"/>
              <a:t>You’ll notice </a:t>
            </a:r>
            <a:r>
              <a:rPr lang="en-US" dirty="0"/>
              <a:t>that these are the same Shifts that the </a:t>
            </a:r>
            <a:r>
              <a:rPr lang="en-US" dirty="0" smtClean="0"/>
              <a:t>Standards </a:t>
            </a:r>
            <a:r>
              <a:rPr lang="en-US" dirty="0"/>
              <a:t>are asking for in classroom instruction; that’s a good thing. Assessments and instruction should work together</a:t>
            </a:r>
            <a:r>
              <a:rPr lang="en-US" dirty="0" smtClean="0"/>
              <a:t>. </a:t>
            </a:r>
            <a:endParaRPr lang="en-US" sz="1600" dirty="0"/>
          </a:p>
          <a:p>
            <a:pPr defTabSz="914336">
              <a:defRPr/>
            </a:pPr>
            <a:endParaRPr lang="en-US" dirty="0" smtClean="0"/>
          </a:p>
          <a:p>
            <a:pPr defTabSz="914336">
              <a:defRPr/>
            </a:pPr>
            <a:r>
              <a:rPr lang="en-US" dirty="0" smtClean="0"/>
              <a:t>For more information on the Shifts for Mathematics,</a:t>
            </a:r>
            <a:r>
              <a:rPr lang="en-US" baseline="0" dirty="0" smtClean="0"/>
              <a:t> please follow this link: http://achievethecore.org/shifts-mathematics </a:t>
            </a:r>
            <a:endParaRPr lang="en-US" dirty="0"/>
          </a:p>
        </p:txBody>
      </p:sp>
      <p:sp>
        <p:nvSpPr>
          <p:cNvPr id="4" name="Slide Number Placeholder 3"/>
          <p:cNvSpPr>
            <a:spLocks noGrp="1"/>
          </p:cNvSpPr>
          <p:nvPr>
            <p:ph type="sldNum" sz="quarter" idx="10"/>
          </p:nvPr>
        </p:nvSpPr>
        <p:spPr/>
        <p:txBody>
          <a:bodyPr/>
          <a:lstStyle/>
          <a:p>
            <a:fld id="{95FA5B0E-8558-45BD-B1C6-E80503665E4C}" type="slidenum">
              <a:rPr lang="en-US" smtClean="0"/>
              <a:pPr/>
              <a:t>24</a:t>
            </a:fld>
            <a:endParaRPr lang="en-US"/>
          </a:p>
        </p:txBody>
      </p:sp>
    </p:spTree>
    <p:extLst>
      <p:ext uri="{BB962C8B-B14F-4D97-AF65-F5344CB8AC3E}">
        <p14:creationId xmlns:p14="http://schemas.microsoft.com/office/powerpoint/2010/main" val="17222326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14336">
              <a:defRPr/>
            </a:pPr>
            <a:r>
              <a:rPr lang="en-US" dirty="0" smtClean="0"/>
              <a:t>You’ll notice </a:t>
            </a:r>
            <a:r>
              <a:rPr lang="en-US" dirty="0"/>
              <a:t>that these are the same Shifts that the </a:t>
            </a:r>
            <a:r>
              <a:rPr lang="en-US" dirty="0" smtClean="0"/>
              <a:t>Standards </a:t>
            </a:r>
            <a:r>
              <a:rPr lang="en-US" dirty="0"/>
              <a:t>are asking for in classroom instruction; that’s a good thing. Assessments and instruction should work together</a:t>
            </a:r>
            <a:r>
              <a:rPr lang="en-US" dirty="0" smtClean="0"/>
              <a:t>. </a:t>
            </a:r>
            <a:endParaRPr lang="en-US" sz="1600" dirty="0"/>
          </a:p>
          <a:p>
            <a:pPr defTabSz="914336">
              <a:defRPr/>
            </a:pPr>
            <a:endParaRPr lang="en-US" dirty="0" smtClean="0"/>
          </a:p>
          <a:p>
            <a:pPr defTabSz="914336">
              <a:defRPr/>
            </a:pPr>
            <a:r>
              <a:rPr lang="en-US" dirty="0" smtClean="0"/>
              <a:t>For more information on the Shifts for Mathematics,</a:t>
            </a:r>
            <a:r>
              <a:rPr lang="en-US" baseline="0" dirty="0" smtClean="0"/>
              <a:t> please follow this link: http://achievethecore.org/shifts-mathematics </a:t>
            </a:r>
            <a:endParaRPr lang="en-US" dirty="0"/>
          </a:p>
        </p:txBody>
      </p:sp>
      <p:sp>
        <p:nvSpPr>
          <p:cNvPr id="4" name="Slide Number Placeholder 3"/>
          <p:cNvSpPr>
            <a:spLocks noGrp="1"/>
          </p:cNvSpPr>
          <p:nvPr>
            <p:ph type="sldNum" sz="quarter" idx="10"/>
          </p:nvPr>
        </p:nvSpPr>
        <p:spPr/>
        <p:txBody>
          <a:bodyPr/>
          <a:lstStyle/>
          <a:p>
            <a:fld id="{95FA5B0E-8558-45BD-B1C6-E80503665E4C}" type="slidenum">
              <a:rPr lang="en-US" smtClean="0"/>
              <a:pPr/>
              <a:t>29</a:t>
            </a:fld>
            <a:endParaRPr lang="en-US"/>
          </a:p>
        </p:txBody>
      </p:sp>
    </p:spTree>
    <p:extLst>
      <p:ext uri="{BB962C8B-B14F-4D97-AF65-F5344CB8AC3E}">
        <p14:creationId xmlns:p14="http://schemas.microsoft.com/office/powerpoint/2010/main" val="17222326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57158" y="4343401"/>
            <a:ext cx="5630201" cy="4114800"/>
          </a:xfrm>
        </p:spPr>
        <p:txBody>
          <a:bodyPr/>
          <a:lstStyle/>
          <a:p>
            <a:r>
              <a:rPr lang="en-US" dirty="0"/>
              <a:t>With the third Shift, rigor, many educators appreciate the visual of the three legged stool.  All three aspects of rigor (conceptual understanding, procedural skill and fluency and application) need to be addressed for students to be able to reach the depth of learning that is expected by the CCSS.</a:t>
            </a:r>
          </a:p>
          <a:p>
            <a:endParaRPr lang="en-US" dirty="0"/>
          </a:p>
          <a:p>
            <a:r>
              <a:rPr lang="en-US" dirty="0"/>
              <a:t>That said, it is also noted in the Publishers’ Criteria that:</a:t>
            </a:r>
          </a:p>
          <a:p>
            <a:r>
              <a:rPr lang="en-US" b="1" dirty="0"/>
              <a:t>1. The three aspects of rigor are not always separate in assessment questions. </a:t>
            </a:r>
            <a:r>
              <a:rPr lang="en-US" dirty="0"/>
              <a:t>Conceptual understanding and fluency go hand in hand; fluency can indirectly be assessed through applications; and applications can elicit information about students’ conceptual understanding</a:t>
            </a:r>
          </a:p>
          <a:p>
            <a:r>
              <a:rPr lang="en-US" b="1" dirty="0"/>
              <a:t>2. Nor are the three aspects of rigor always together in assessment questions</a:t>
            </a:r>
            <a:r>
              <a:rPr lang="en-US" dirty="0"/>
              <a:t>. Fluency requires dedicated assessment questions. Rich applications cannot always be forced into any assessment question. And conceptual understanding cannot be assumed, but must be explicitly assessed.</a:t>
            </a:r>
          </a:p>
          <a:p>
            <a:endParaRPr lang="en-US" dirty="0"/>
          </a:p>
          <a:p>
            <a:pPr defTabSz="903941">
              <a:defRPr/>
            </a:pPr>
            <a:r>
              <a:rPr lang="en-US" dirty="0"/>
              <a:t>It is important to note that many educators have been attending to the various aspects of rigor for years. The difference that exists for all educators is the explicit attention to the balance of these three aspects of rigor to ensure the students have a firm grasp on the mathematics of their grade. </a:t>
            </a:r>
            <a:r>
              <a:rPr lang="en-US" dirty="0" smtClean="0"/>
              <a:t>The</a:t>
            </a:r>
            <a:r>
              <a:rPr lang="en-US" baseline="0" dirty="0" smtClean="0"/>
              <a:t> “Math Wars” of previous decades are over. We do not need understanding OR fluency for students to be college and career ready. College and career readiness requires flexible understanding as well as fast and efficient procedural skills. And, students must apply these mathematical skills in grade-appropriate applications. </a:t>
            </a:r>
            <a:endParaRPr lang="en-US" dirty="0" smtClean="0"/>
          </a:p>
        </p:txBody>
      </p:sp>
      <p:sp>
        <p:nvSpPr>
          <p:cNvPr id="4" name="Slide Number Placeholder 3"/>
          <p:cNvSpPr>
            <a:spLocks noGrp="1"/>
          </p:cNvSpPr>
          <p:nvPr>
            <p:ph type="sldNum" sz="quarter" idx="10"/>
          </p:nvPr>
        </p:nvSpPr>
        <p:spPr/>
        <p:txBody>
          <a:bodyPr/>
          <a:lstStyle/>
          <a:p>
            <a:fld id="{95FA5B0E-8558-45BD-B1C6-E80503665E4C}" type="slidenum">
              <a:rPr lang="en-US" smtClean="0"/>
              <a:pPr/>
              <a:t>32</a:t>
            </a:fld>
            <a:endParaRPr lang="en-US"/>
          </a:p>
        </p:txBody>
      </p:sp>
    </p:spTree>
    <p:extLst>
      <p:ext uri="{BB962C8B-B14F-4D97-AF65-F5344CB8AC3E}">
        <p14:creationId xmlns:p14="http://schemas.microsoft.com/office/powerpoint/2010/main" val="3877725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you can see in the slide, the standards use certain key words (bolded in green text) to signal which aspect of rigor is targeted in that standard. </a:t>
            </a:r>
          </a:p>
          <a:p>
            <a:endParaRPr lang="en-US" baseline="0" dirty="0" smtClean="0"/>
          </a:p>
          <a:p>
            <a:r>
              <a:rPr lang="en-US" dirty="0" smtClean="0"/>
              <a:t>The examples</a:t>
            </a:r>
            <a:r>
              <a:rPr lang="en-US" baseline="0" dirty="0" smtClean="0"/>
              <a:t> in the slide show one standard targeting one aspect of rigor. However, s</a:t>
            </a:r>
            <a:r>
              <a:rPr lang="en-US" dirty="0" smtClean="0"/>
              <a:t>ometimes a single standard might call for</a:t>
            </a:r>
            <a:r>
              <a:rPr lang="en-US" baseline="0" dirty="0" smtClean="0"/>
              <a:t> all three aspects of rigor. For example, 8.EE.C.8 reads:</a:t>
            </a:r>
          </a:p>
          <a:p>
            <a:endParaRPr lang="en-US" baseline="0" dirty="0" smtClean="0"/>
          </a:p>
          <a:p>
            <a:r>
              <a:rPr lang="en-US" dirty="0" smtClean="0"/>
              <a:t>Analyze and solve pairs of simultaneous linear equations.</a:t>
            </a:r>
          </a:p>
          <a:p>
            <a:pPr marL="225986" indent="-225986">
              <a:tabLst>
                <a:tab pos="225986" algn="l"/>
              </a:tabLst>
            </a:pPr>
            <a:r>
              <a:rPr lang="en-US" b="0" i="0" baseline="0" dirty="0" smtClean="0"/>
              <a:t>a.	</a:t>
            </a:r>
            <a:r>
              <a:rPr lang="en-US" b="1" i="0" baseline="0" dirty="0" smtClean="0"/>
              <a:t>Understand</a:t>
            </a:r>
            <a:r>
              <a:rPr lang="en-US" b="0" dirty="0" smtClean="0"/>
              <a:t> that solutions to a system of two linear equations</a:t>
            </a:r>
            <a:r>
              <a:rPr lang="en-US" b="0" baseline="0" dirty="0" smtClean="0"/>
              <a:t> </a:t>
            </a:r>
            <a:r>
              <a:rPr lang="en-US" b="0" dirty="0" smtClean="0"/>
              <a:t>in two variables correspond to points of intersection of their</a:t>
            </a:r>
            <a:r>
              <a:rPr lang="en-US" b="0" baseline="0" dirty="0" smtClean="0"/>
              <a:t> </a:t>
            </a:r>
            <a:r>
              <a:rPr lang="en-US" b="0" dirty="0" smtClean="0"/>
              <a:t>graphs, because</a:t>
            </a:r>
            <a:r>
              <a:rPr lang="en-US" b="0" baseline="0" dirty="0" smtClean="0"/>
              <a:t> </a:t>
            </a:r>
            <a:r>
              <a:rPr lang="en-US" b="0" dirty="0" smtClean="0"/>
              <a:t>points of intersection satisfy both equations</a:t>
            </a:r>
            <a:r>
              <a:rPr lang="en-US" b="0" baseline="0" dirty="0" smtClean="0"/>
              <a:t> </a:t>
            </a:r>
            <a:r>
              <a:rPr lang="en-US" b="0" dirty="0" smtClean="0"/>
              <a:t>simultaneously.</a:t>
            </a:r>
          </a:p>
          <a:p>
            <a:pPr marL="225986" indent="-225986">
              <a:tabLst>
                <a:tab pos="225986" algn="l"/>
              </a:tabLst>
            </a:pPr>
            <a:r>
              <a:rPr lang="en-US" b="0" dirty="0" smtClean="0"/>
              <a:t>b.	</a:t>
            </a:r>
            <a:r>
              <a:rPr lang="en-US" b="1" dirty="0" smtClean="0"/>
              <a:t>Solve</a:t>
            </a:r>
            <a:r>
              <a:rPr lang="en-US" dirty="0" smtClean="0"/>
              <a:t> systems of two linear equations in two variables</a:t>
            </a:r>
            <a:r>
              <a:rPr lang="en-US" baseline="0" dirty="0" smtClean="0"/>
              <a:t> </a:t>
            </a:r>
            <a:r>
              <a:rPr lang="en-US" dirty="0" smtClean="0"/>
              <a:t>algebraically, and estimate solutions by graphing the equations.</a:t>
            </a:r>
            <a:r>
              <a:rPr lang="en-US" baseline="0" dirty="0" smtClean="0"/>
              <a:t> </a:t>
            </a:r>
            <a:r>
              <a:rPr lang="en-US" dirty="0" smtClean="0"/>
              <a:t>Solve simple cases</a:t>
            </a:r>
            <a:r>
              <a:rPr lang="en-US" baseline="0" dirty="0" smtClean="0"/>
              <a:t> </a:t>
            </a:r>
            <a:r>
              <a:rPr lang="en-US" dirty="0" smtClean="0"/>
              <a:t>by inspection. For example, 3x + 2y = 5 and 3x + 2y = 6 have no solution because 3x + 2y cannot simultaneously be 5 and 6.</a:t>
            </a:r>
          </a:p>
          <a:p>
            <a:pPr marL="225986" indent="-225986">
              <a:tabLst>
                <a:tab pos="225986" algn="l"/>
              </a:tabLst>
            </a:pPr>
            <a:r>
              <a:rPr lang="en-US" b="0" dirty="0" smtClean="0"/>
              <a:t>c.	Solve</a:t>
            </a:r>
            <a:r>
              <a:rPr lang="en-US" b="1" dirty="0" smtClean="0"/>
              <a:t> real-world and mathematical problems</a:t>
            </a:r>
            <a:r>
              <a:rPr lang="en-US" dirty="0" smtClean="0"/>
              <a:t> leading to two linear</a:t>
            </a:r>
            <a:r>
              <a:rPr lang="en-US" baseline="0" dirty="0" smtClean="0"/>
              <a:t> </a:t>
            </a:r>
            <a:r>
              <a:rPr lang="en-US" dirty="0" smtClean="0"/>
              <a:t>equations in two variables. For example, given coordinates for two</a:t>
            </a:r>
            <a:r>
              <a:rPr lang="en-US" baseline="0" dirty="0" smtClean="0"/>
              <a:t> </a:t>
            </a:r>
            <a:r>
              <a:rPr lang="en-US" dirty="0" smtClean="0"/>
              <a:t>pairs of points, determine whether the line through the first pair of points intersects the line through the second pair.</a:t>
            </a:r>
            <a:endParaRPr lang="en-US" dirty="0"/>
          </a:p>
        </p:txBody>
      </p:sp>
      <p:sp>
        <p:nvSpPr>
          <p:cNvPr id="4" name="Slide Number Placeholder 3"/>
          <p:cNvSpPr>
            <a:spLocks noGrp="1"/>
          </p:cNvSpPr>
          <p:nvPr>
            <p:ph type="sldNum" sz="quarter" idx="10"/>
          </p:nvPr>
        </p:nvSpPr>
        <p:spPr/>
        <p:txBody>
          <a:bodyPr/>
          <a:lstStyle/>
          <a:p>
            <a:fld id="{95FA5B0E-8558-45BD-B1C6-E80503665E4C}" type="slidenum">
              <a:rPr lang="en-US" smtClean="0"/>
              <a:pPr/>
              <a:t>33</a:t>
            </a:fld>
            <a:endParaRPr lang="en-US"/>
          </a:p>
        </p:txBody>
      </p:sp>
    </p:spTree>
    <p:extLst>
      <p:ext uri="{BB962C8B-B14F-4D97-AF65-F5344CB8AC3E}">
        <p14:creationId xmlns:p14="http://schemas.microsoft.com/office/powerpoint/2010/main" val="3567507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you can see in the slide, the standards use certain key words (bolded in green text) to signal which aspect of rigor is targeted in that standard. </a:t>
            </a:r>
          </a:p>
          <a:p>
            <a:endParaRPr lang="en-US" baseline="0" dirty="0" smtClean="0"/>
          </a:p>
          <a:p>
            <a:r>
              <a:rPr lang="en-US" dirty="0" smtClean="0"/>
              <a:t>The examples</a:t>
            </a:r>
            <a:r>
              <a:rPr lang="en-US" baseline="0" dirty="0" smtClean="0"/>
              <a:t> in the slide show one standard targeting one aspect of rigor. However, s</a:t>
            </a:r>
            <a:r>
              <a:rPr lang="en-US" dirty="0" smtClean="0"/>
              <a:t>ometimes a single standard might call for</a:t>
            </a:r>
            <a:r>
              <a:rPr lang="en-US" baseline="0" dirty="0" smtClean="0"/>
              <a:t> all three aspects of rigor. For example, 8.EE.C.8 reads:</a:t>
            </a:r>
          </a:p>
          <a:p>
            <a:endParaRPr lang="en-US" baseline="0" dirty="0" smtClean="0"/>
          </a:p>
          <a:p>
            <a:r>
              <a:rPr lang="en-US" dirty="0" smtClean="0"/>
              <a:t>Analyze and solve pairs of simultaneous linear equations.</a:t>
            </a:r>
          </a:p>
          <a:p>
            <a:pPr marL="225986" indent="-225986">
              <a:tabLst>
                <a:tab pos="225986" algn="l"/>
              </a:tabLst>
            </a:pPr>
            <a:r>
              <a:rPr lang="en-US" b="0" i="0" baseline="0" dirty="0" smtClean="0"/>
              <a:t>a.	</a:t>
            </a:r>
            <a:r>
              <a:rPr lang="en-US" b="1" i="0" baseline="0" dirty="0" smtClean="0"/>
              <a:t>Understand</a:t>
            </a:r>
            <a:r>
              <a:rPr lang="en-US" b="0" dirty="0" smtClean="0"/>
              <a:t> that solutions to a system of two linear equations</a:t>
            </a:r>
            <a:r>
              <a:rPr lang="en-US" b="0" baseline="0" dirty="0" smtClean="0"/>
              <a:t> </a:t>
            </a:r>
            <a:r>
              <a:rPr lang="en-US" b="0" dirty="0" smtClean="0"/>
              <a:t>in two variables correspond to points of intersection of their</a:t>
            </a:r>
            <a:r>
              <a:rPr lang="en-US" b="0" baseline="0" dirty="0" smtClean="0"/>
              <a:t> </a:t>
            </a:r>
            <a:r>
              <a:rPr lang="en-US" b="0" dirty="0" smtClean="0"/>
              <a:t>graphs, because</a:t>
            </a:r>
            <a:r>
              <a:rPr lang="en-US" b="0" baseline="0" dirty="0" smtClean="0"/>
              <a:t> </a:t>
            </a:r>
            <a:r>
              <a:rPr lang="en-US" b="0" dirty="0" smtClean="0"/>
              <a:t>points of intersection satisfy both equations</a:t>
            </a:r>
            <a:r>
              <a:rPr lang="en-US" b="0" baseline="0" dirty="0" smtClean="0"/>
              <a:t> </a:t>
            </a:r>
            <a:r>
              <a:rPr lang="en-US" b="0" dirty="0" smtClean="0"/>
              <a:t>simultaneously.</a:t>
            </a:r>
          </a:p>
          <a:p>
            <a:pPr marL="225986" indent="-225986">
              <a:tabLst>
                <a:tab pos="225986" algn="l"/>
              </a:tabLst>
            </a:pPr>
            <a:r>
              <a:rPr lang="en-US" b="0" dirty="0" smtClean="0"/>
              <a:t>b.	</a:t>
            </a:r>
            <a:r>
              <a:rPr lang="en-US" b="1" dirty="0" smtClean="0"/>
              <a:t>Solve</a:t>
            </a:r>
            <a:r>
              <a:rPr lang="en-US" dirty="0" smtClean="0"/>
              <a:t> systems of two linear equations in two variables</a:t>
            </a:r>
            <a:r>
              <a:rPr lang="en-US" baseline="0" dirty="0" smtClean="0"/>
              <a:t> </a:t>
            </a:r>
            <a:r>
              <a:rPr lang="en-US" dirty="0" smtClean="0"/>
              <a:t>algebraically, and estimate solutions by graphing the equations.</a:t>
            </a:r>
            <a:r>
              <a:rPr lang="en-US" baseline="0" dirty="0" smtClean="0"/>
              <a:t> </a:t>
            </a:r>
            <a:r>
              <a:rPr lang="en-US" dirty="0" smtClean="0"/>
              <a:t>Solve simple cases</a:t>
            </a:r>
            <a:r>
              <a:rPr lang="en-US" baseline="0" dirty="0" smtClean="0"/>
              <a:t> </a:t>
            </a:r>
            <a:r>
              <a:rPr lang="en-US" dirty="0" smtClean="0"/>
              <a:t>by inspection. For example, 3x + 2y = 5 and 3x + 2y = 6 have no solution because 3x + 2y cannot simultaneously be 5 and 6.</a:t>
            </a:r>
          </a:p>
          <a:p>
            <a:pPr marL="225986" indent="-225986">
              <a:tabLst>
                <a:tab pos="225986" algn="l"/>
              </a:tabLst>
            </a:pPr>
            <a:r>
              <a:rPr lang="en-US" b="0" dirty="0" smtClean="0"/>
              <a:t>c.	Solve</a:t>
            </a:r>
            <a:r>
              <a:rPr lang="en-US" b="1" dirty="0" smtClean="0"/>
              <a:t> real-world and mathematical problems</a:t>
            </a:r>
            <a:r>
              <a:rPr lang="en-US" dirty="0" smtClean="0"/>
              <a:t> leading to two linear</a:t>
            </a:r>
            <a:r>
              <a:rPr lang="en-US" baseline="0" dirty="0" smtClean="0"/>
              <a:t> </a:t>
            </a:r>
            <a:r>
              <a:rPr lang="en-US" dirty="0" smtClean="0"/>
              <a:t>equations in two variables. For example, given coordinates for two</a:t>
            </a:r>
            <a:r>
              <a:rPr lang="en-US" baseline="0" dirty="0" smtClean="0"/>
              <a:t> </a:t>
            </a:r>
            <a:r>
              <a:rPr lang="en-US" dirty="0" smtClean="0"/>
              <a:t>pairs of points, determine whether the line through the first pair of points intersects the line through the second pair.</a:t>
            </a:r>
            <a:endParaRPr lang="en-US" dirty="0"/>
          </a:p>
        </p:txBody>
      </p:sp>
      <p:sp>
        <p:nvSpPr>
          <p:cNvPr id="4" name="Slide Number Placeholder 3"/>
          <p:cNvSpPr>
            <a:spLocks noGrp="1"/>
          </p:cNvSpPr>
          <p:nvPr>
            <p:ph type="sldNum" sz="quarter" idx="10"/>
          </p:nvPr>
        </p:nvSpPr>
        <p:spPr/>
        <p:txBody>
          <a:bodyPr/>
          <a:lstStyle/>
          <a:p>
            <a:fld id="{95FA5B0E-8558-45BD-B1C6-E80503665E4C}" type="slidenum">
              <a:rPr lang="en-US" smtClean="0"/>
              <a:pPr/>
              <a:t>34</a:t>
            </a:fld>
            <a:endParaRPr lang="en-US"/>
          </a:p>
        </p:txBody>
      </p:sp>
    </p:spTree>
    <p:extLst>
      <p:ext uri="{BB962C8B-B14F-4D97-AF65-F5344CB8AC3E}">
        <p14:creationId xmlns:p14="http://schemas.microsoft.com/office/powerpoint/2010/main" val="36492708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http://vimeo.com/66433478</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AF2E89F1-EF4B-4FEF-8EAA-C7D2578E1845}" type="slidenum">
              <a:rPr lang="en-US" smtClean="0"/>
              <a:pPr/>
              <a:t>38</a:t>
            </a:fld>
            <a:endParaRPr lang="en-US"/>
          </a:p>
        </p:txBody>
      </p:sp>
    </p:spTree>
    <p:extLst>
      <p:ext uri="{BB962C8B-B14F-4D97-AF65-F5344CB8AC3E}">
        <p14:creationId xmlns:p14="http://schemas.microsoft.com/office/powerpoint/2010/main" val="219331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823975-3D9B-421C-B72D-9838F02AD48C}" type="slidenum">
              <a:rPr lang="en-US" smtClean="0"/>
              <a:pPr/>
              <a:t>42</a:t>
            </a:fld>
            <a:endParaRPr lang="en-US"/>
          </a:p>
        </p:txBody>
      </p:sp>
    </p:spTree>
    <p:extLst>
      <p:ext uri="{BB962C8B-B14F-4D97-AF65-F5344CB8AC3E}">
        <p14:creationId xmlns:p14="http://schemas.microsoft.com/office/powerpoint/2010/main" val="24241323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14336">
              <a:defRPr/>
            </a:pPr>
            <a:r>
              <a:rPr lang="en-US" dirty="0" smtClean="0"/>
              <a:t>You’ll notice </a:t>
            </a:r>
            <a:r>
              <a:rPr lang="en-US" dirty="0"/>
              <a:t>that these are the same Shifts that the </a:t>
            </a:r>
            <a:r>
              <a:rPr lang="en-US" dirty="0" smtClean="0"/>
              <a:t>Standards </a:t>
            </a:r>
            <a:r>
              <a:rPr lang="en-US" dirty="0"/>
              <a:t>are asking for in classroom instruction; that’s a good thing. Assessments and instruction should work together</a:t>
            </a:r>
            <a:r>
              <a:rPr lang="en-US" dirty="0" smtClean="0"/>
              <a:t>. </a:t>
            </a:r>
            <a:endParaRPr lang="en-US" sz="1600" dirty="0"/>
          </a:p>
          <a:p>
            <a:pPr defTabSz="914336">
              <a:defRPr/>
            </a:pPr>
            <a:endParaRPr lang="en-US" dirty="0" smtClean="0"/>
          </a:p>
          <a:p>
            <a:pPr defTabSz="914336">
              <a:defRPr/>
            </a:pPr>
            <a:r>
              <a:rPr lang="en-US" dirty="0" smtClean="0"/>
              <a:t>For more information on the Shifts for Mathematics,</a:t>
            </a:r>
            <a:r>
              <a:rPr lang="en-US" baseline="0" dirty="0" smtClean="0"/>
              <a:t> please follow this link: http://achievethecore.org/shifts-mathematics </a:t>
            </a:r>
            <a:endParaRPr lang="en-US" dirty="0"/>
          </a:p>
        </p:txBody>
      </p:sp>
      <p:sp>
        <p:nvSpPr>
          <p:cNvPr id="4" name="Slide Number Placeholder 3"/>
          <p:cNvSpPr>
            <a:spLocks noGrp="1"/>
          </p:cNvSpPr>
          <p:nvPr>
            <p:ph type="sldNum" sz="quarter" idx="10"/>
          </p:nvPr>
        </p:nvSpPr>
        <p:spPr/>
        <p:txBody>
          <a:bodyPr/>
          <a:lstStyle/>
          <a:p>
            <a:fld id="{95FA5B0E-8558-45BD-B1C6-E80503665E4C}" type="slidenum">
              <a:rPr lang="en-US" smtClean="0"/>
              <a:pPr/>
              <a:t>48</a:t>
            </a:fld>
            <a:endParaRPr lang="en-US"/>
          </a:p>
        </p:txBody>
      </p:sp>
    </p:spTree>
    <p:extLst>
      <p:ext uri="{BB962C8B-B14F-4D97-AF65-F5344CB8AC3E}">
        <p14:creationId xmlns:p14="http://schemas.microsoft.com/office/powerpoint/2010/main" val="1722232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http://youtu.be/Boxsh_onY5E</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cs typeface="Arial" pitchFamily="34" charset="0"/>
              </a:defRPr>
            </a:lvl1pPr>
            <a:lvl2pPr marL="702756" indent="-270291">
              <a:defRPr>
                <a:solidFill>
                  <a:schemeClr val="tx1"/>
                </a:solidFill>
                <a:latin typeface="Arial" pitchFamily="34" charset="0"/>
                <a:cs typeface="Arial" pitchFamily="34" charset="0"/>
              </a:defRPr>
            </a:lvl2pPr>
            <a:lvl3pPr marL="1081164" indent="-216233">
              <a:defRPr>
                <a:solidFill>
                  <a:schemeClr val="tx1"/>
                </a:solidFill>
                <a:latin typeface="Arial" pitchFamily="34" charset="0"/>
                <a:cs typeface="Arial" pitchFamily="34" charset="0"/>
              </a:defRPr>
            </a:lvl3pPr>
            <a:lvl4pPr marL="1513629" indent="-216233">
              <a:defRPr>
                <a:solidFill>
                  <a:schemeClr val="tx1"/>
                </a:solidFill>
                <a:latin typeface="Arial" pitchFamily="34" charset="0"/>
                <a:cs typeface="Arial" pitchFamily="34" charset="0"/>
              </a:defRPr>
            </a:lvl4pPr>
            <a:lvl5pPr marL="1946095" indent="-216233">
              <a:defRPr>
                <a:solidFill>
                  <a:schemeClr val="tx1"/>
                </a:solidFill>
                <a:latin typeface="Arial" pitchFamily="34" charset="0"/>
                <a:cs typeface="Arial" pitchFamily="34" charset="0"/>
              </a:defRPr>
            </a:lvl5pPr>
            <a:lvl6pPr marL="2378560" indent="-216233" eaLnBrk="0" fontAlgn="base" hangingPunct="0">
              <a:spcBef>
                <a:spcPct val="0"/>
              </a:spcBef>
              <a:spcAft>
                <a:spcPct val="0"/>
              </a:spcAft>
              <a:defRPr>
                <a:solidFill>
                  <a:schemeClr val="tx1"/>
                </a:solidFill>
                <a:latin typeface="Arial" pitchFamily="34" charset="0"/>
                <a:cs typeface="Arial" pitchFamily="34" charset="0"/>
              </a:defRPr>
            </a:lvl6pPr>
            <a:lvl7pPr marL="2811026" indent="-216233" eaLnBrk="0" fontAlgn="base" hangingPunct="0">
              <a:spcBef>
                <a:spcPct val="0"/>
              </a:spcBef>
              <a:spcAft>
                <a:spcPct val="0"/>
              </a:spcAft>
              <a:defRPr>
                <a:solidFill>
                  <a:schemeClr val="tx1"/>
                </a:solidFill>
                <a:latin typeface="Arial" pitchFamily="34" charset="0"/>
                <a:cs typeface="Arial" pitchFamily="34" charset="0"/>
              </a:defRPr>
            </a:lvl7pPr>
            <a:lvl8pPr marL="3243491" indent="-216233" eaLnBrk="0" fontAlgn="base" hangingPunct="0">
              <a:spcBef>
                <a:spcPct val="0"/>
              </a:spcBef>
              <a:spcAft>
                <a:spcPct val="0"/>
              </a:spcAft>
              <a:defRPr>
                <a:solidFill>
                  <a:schemeClr val="tx1"/>
                </a:solidFill>
                <a:latin typeface="Arial" pitchFamily="34" charset="0"/>
                <a:cs typeface="Arial" pitchFamily="34" charset="0"/>
              </a:defRPr>
            </a:lvl8pPr>
            <a:lvl9pPr marL="3675957" indent="-216233" eaLnBrk="0" fontAlgn="base" hangingPunct="0">
              <a:spcBef>
                <a:spcPct val="0"/>
              </a:spcBef>
              <a:spcAft>
                <a:spcPct val="0"/>
              </a:spcAft>
              <a:defRPr>
                <a:solidFill>
                  <a:schemeClr val="tx1"/>
                </a:solidFill>
                <a:latin typeface="Arial" pitchFamily="34" charset="0"/>
                <a:cs typeface="Arial" pitchFamily="34" charset="0"/>
              </a:defRPr>
            </a:lvl9pPr>
          </a:lstStyle>
          <a:p>
            <a:fld id="{AEFDA639-158A-4ED9-87DF-BED1FD69512A}" type="slidenum">
              <a:rPr lang="en-US" altLang="en-US" smtClean="0">
                <a:latin typeface="Calibri" pitchFamily="34" charset="0"/>
              </a:rPr>
              <a:pPr/>
              <a:t>5</a:t>
            </a:fld>
            <a:endParaRPr lang="en-US" altLang="en-US" smtClean="0">
              <a:latin typeface="Calibri" pitchFamily="34" charset="0"/>
            </a:endParaRPr>
          </a:p>
        </p:txBody>
      </p:sp>
    </p:spTree>
    <p:extLst>
      <p:ext uri="{BB962C8B-B14F-4D97-AF65-F5344CB8AC3E}">
        <p14:creationId xmlns:p14="http://schemas.microsoft.com/office/powerpoint/2010/main" val="4110703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SMPs require</a:t>
            </a:r>
            <a:r>
              <a:rPr lang="en-US" baseline="0" dirty="0" smtClean="0"/>
              <a:t> problem solving and critical thinking beyond just procedural exercises</a:t>
            </a:r>
            <a:endParaRPr lang="en-US" dirty="0"/>
          </a:p>
        </p:txBody>
      </p:sp>
      <p:sp>
        <p:nvSpPr>
          <p:cNvPr id="4" name="Slide Number Placeholder 3"/>
          <p:cNvSpPr>
            <a:spLocks noGrp="1"/>
          </p:cNvSpPr>
          <p:nvPr>
            <p:ph type="sldNum" sz="quarter" idx="10"/>
          </p:nvPr>
        </p:nvSpPr>
        <p:spPr/>
        <p:txBody>
          <a:bodyPr/>
          <a:lstStyle/>
          <a:p>
            <a:fld id="{98823975-3D9B-421C-B72D-9838F02AD48C}" type="slidenum">
              <a:rPr lang="en-US" smtClean="0"/>
              <a:pPr/>
              <a:t>6</a:t>
            </a:fld>
            <a:endParaRPr lang="en-US"/>
          </a:p>
        </p:txBody>
      </p:sp>
    </p:spTree>
    <p:extLst>
      <p:ext uri="{BB962C8B-B14F-4D97-AF65-F5344CB8AC3E}">
        <p14:creationId xmlns:p14="http://schemas.microsoft.com/office/powerpoint/2010/main" val="3753663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Practice</a:t>
            </a:r>
            <a:r>
              <a:rPr lang="en-US" baseline="0" dirty="0" smtClean="0"/>
              <a:t> standards are K-12</a:t>
            </a:r>
          </a:p>
          <a:p>
            <a:r>
              <a:rPr lang="en-US" baseline="0" dirty="0" smtClean="0"/>
              <a:t>Content standards are organized by domains that follow K-12 progressions</a:t>
            </a:r>
            <a:endParaRPr lang="en-US" dirty="0"/>
          </a:p>
        </p:txBody>
      </p:sp>
      <p:sp>
        <p:nvSpPr>
          <p:cNvPr id="4" name="Slide Number Placeholder 3"/>
          <p:cNvSpPr>
            <a:spLocks noGrp="1"/>
          </p:cNvSpPr>
          <p:nvPr>
            <p:ph type="sldNum" sz="quarter" idx="10"/>
          </p:nvPr>
        </p:nvSpPr>
        <p:spPr/>
        <p:txBody>
          <a:bodyPr/>
          <a:lstStyle/>
          <a:p>
            <a:fld id="{98823975-3D9B-421C-B72D-9838F02AD48C}" type="slidenum">
              <a:rPr lang="en-US" smtClean="0"/>
              <a:pPr/>
              <a:t>8</a:t>
            </a:fld>
            <a:endParaRPr lang="en-US"/>
          </a:p>
        </p:txBody>
      </p:sp>
    </p:spTree>
    <p:extLst>
      <p:ext uri="{BB962C8B-B14F-4D97-AF65-F5344CB8AC3E}">
        <p14:creationId xmlns:p14="http://schemas.microsoft.com/office/powerpoint/2010/main" val="3661266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94210" name="Shape 202"/>
          <p:cNvSpPr>
            <a:spLocks noGrp="1" noRot="1" noChangeAspect="1" noTextEdit="1"/>
          </p:cNvSpPr>
          <p:nvPr>
            <p:ph type="sldImg" idx="2"/>
          </p:nvPr>
        </p:nvSpPr>
        <p:spPr>
          <a:ln>
            <a:headEnd/>
            <a:tailEnd/>
          </a:ln>
        </p:spPr>
      </p:sp>
      <p:sp>
        <p:nvSpPr>
          <p:cNvPr id="94211" name="Shape 203"/>
          <p:cNvSpPr txBox="1">
            <a:spLocks noGrp="1"/>
          </p:cNvSpPr>
          <p:nvPr>
            <p:ph type="body" idx="1"/>
          </p:nvPr>
        </p:nvSpPr>
        <p:spPr bwMode="auto">
          <a:xfrm>
            <a:off x="686421" y="4344024"/>
            <a:ext cx="5485158" cy="784825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45697" bIns="45697" numCol="1" anchor="t" compatLnSpc="1">
            <a:prstTxWarp prst="textNoShape">
              <a:avLst/>
            </a:prstTxWarp>
            <a:spAutoFit/>
          </a:bodyPr>
          <a:lstStyle/>
          <a:p>
            <a:pPr eaLnBrk="1" hangingPunct="1">
              <a:spcBef>
                <a:spcPct val="0"/>
              </a:spcBef>
            </a:pPr>
            <a:r>
              <a:rPr lang="en-US" altLang="en-US" sz="1800" dirty="0" smtClean="0"/>
              <a:t>These standards have focus areas to ensure mastery</a:t>
            </a:r>
            <a:r>
              <a:rPr lang="en-US" altLang="en-US" sz="1800" baseline="0" dirty="0" smtClean="0"/>
              <a:t> of key ideas at particular grades</a:t>
            </a:r>
            <a:r>
              <a:rPr lang="en-US" altLang="en-US" sz="1800" dirty="0" smtClean="0"/>
              <a:t> ---</a:t>
            </a:r>
          </a:p>
          <a:p>
            <a:pPr eaLnBrk="1" hangingPunct="1">
              <a:spcBef>
                <a:spcPct val="0"/>
              </a:spcBef>
            </a:pPr>
            <a:endParaRPr lang="en-US" altLang="en-US" sz="1800" dirty="0" smtClean="0"/>
          </a:p>
          <a:p>
            <a:pPr eaLnBrk="1" hangingPunct="1">
              <a:spcBef>
                <a:spcPct val="0"/>
              </a:spcBef>
            </a:pPr>
            <a:r>
              <a:rPr lang="en-US" altLang="en-US" sz="1800" dirty="0" smtClean="0"/>
              <a:t>Achieve the Core</a:t>
            </a:r>
            <a:r>
              <a:rPr lang="en-US" altLang="en-US" sz="1800" baseline="0" dirty="0" smtClean="0"/>
              <a:t> Comments:</a:t>
            </a:r>
            <a:endParaRPr lang="en-US" altLang="en-US" sz="1800" dirty="0" smtClean="0"/>
          </a:p>
          <a:p>
            <a:pPr eaLnBrk="1" hangingPunct="1">
              <a:spcBef>
                <a:spcPct val="0"/>
              </a:spcBef>
            </a:pPr>
            <a:r>
              <a:rPr lang="en-US" altLang="en-US" sz="1800" dirty="0" smtClean="0"/>
              <a:t>Focus </a:t>
            </a:r>
            <a:r>
              <a:rPr lang="en-US" altLang="en-US" sz="1800" dirty="0"/>
              <a:t>in the Common Core Standards means two things.  What is in versus what is out, and also what the main focus of the standards are for each grade.  This chart shows the major priority areas for K-8 math.  These are concepts which demand the most time, attention, and energy throughout the school year.  </a:t>
            </a:r>
          </a:p>
          <a:p>
            <a:pPr eaLnBrk="1" hangingPunct="1">
              <a:spcBef>
                <a:spcPct val="0"/>
              </a:spcBef>
            </a:pPr>
            <a:endParaRPr lang="en-US" altLang="en-US" sz="1800" dirty="0"/>
          </a:p>
          <a:p>
            <a:pPr eaLnBrk="1" hangingPunct="1">
              <a:spcBef>
                <a:spcPct val="0"/>
              </a:spcBef>
            </a:pPr>
            <a:r>
              <a:rPr lang="en-US" altLang="en-US" sz="1800" dirty="0"/>
              <a:t>These are not topics to be checked off a list during an isolated unit of instruction, but rather these priority areas will be present throughout the school year through rich instructional experiences. As indicated, these areas will be priorities for conceptual understanding and fluency.  By fluency, we mean speed and accuracy. This will be further addressed in subsequent slides. Every teacher needs to be aware of the priority areas of his or her grade level (as well as those preceding and following). Students should know what the priority is for the grade (as well as be proficient in the area).   </a:t>
            </a:r>
          </a:p>
          <a:p>
            <a:pPr eaLnBrk="1" hangingPunct="1">
              <a:spcBef>
                <a:spcPct val="0"/>
              </a:spcBef>
            </a:pPr>
            <a:endParaRPr lang="en-US" altLang="en-US" sz="1800" dirty="0"/>
          </a:p>
          <a:p>
            <a:pPr eaLnBrk="1" hangingPunct="1">
              <a:spcBef>
                <a:spcPct val="0"/>
              </a:spcBef>
            </a:pPr>
            <a:r>
              <a:rPr lang="en-US" altLang="en-US" sz="1800" dirty="0"/>
              <a:t>In thinking about supporting teachers in Common Core understanding and implementation, start with understanding these concepts and how to teach them well.  Teacher understanding of how to support students in mastering these concepts should be a focus of professional time and energy – great framing for Professional Learning Communities throughout the year, as well as a focus of benchmark assessment strategies.  </a:t>
            </a:r>
          </a:p>
          <a:p>
            <a:pPr eaLnBrk="1" hangingPunct="1">
              <a:spcBef>
                <a:spcPct val="0"/>
              </a:spcBef>
            </a:pPr>
            <a:endParaRPr lang="en-US" altLang="en-US" sz="1800" dirty="0"/>
          </a:p>
        </p:txBody>
      </p:sp>
      <p:sp>
        <p:nvSpPr>
          <p:cNvPr id="94212" name="Shape 204"/>
          <p:cNvSpPr>
            <a:spLocks noGrp="1"/>
          </p:cNvSpPr>
          <p:nvPr>
            <p:ph type="sldNum" sz="quarter" idx="12"/>
          </p:nvPr>
        </p:nvSpPr>
        <p:spPr>
          <a:xfrm>
            <a:off x="3884027" y="8867619"/>
            <a:ext cx="2972421" cy="274820"/>
          </a:xfrm>
          <a:noFill/>
        </p:spPr>
        <p:txBody>
          <a:bodyPr tIns="45697" bIns="45697">
            <a:spAutoFit/>
          </a:bodyPr>
          <a:lstStyle>
            <a:lvl1pPr eaLnBrk="0" hangingPunct="0">
              <a:spcBef>
                <a:spcPct val="30000"/>
              </a:spcBef>
              <a:defRPr sz="1200">
                <a:solidFill>
                  <a:schemeClr val="tx1"/>
                </a:solidFill>
                <a:latin typeface="Arial" pitchFamily="34" charset="0"/>
              </a:defRPr>
            </a:lvl1pPr>
            <a:lvl2pPr marL="729057" indent="-280406" eaLnBrk="0" hangingPunct="0">
              <a:spcBef>
                <a:spcPct val="30000"/>
              </a:spcBef>
              <a:defRPr sz="1200">
                <a:solidFill>
                  <a:schemeClr val="tx1"/>
                </a:solidFill>
                <a:latin typeface="Arial" pitchFamily="34" charset="0"/>
              </a:defRPr>
            </a:lvl2pPr>
            <a:lvl3pPr marL="1121626" indent="-224325" eaLnBrk="0" hangingPunct="0">
              <a:spcBef>
                <a:spcPct val="30000"/>
              </a:spcBef>
              <a:defRPr sz="1200">
                <a:solidFill>
                  <a:schemeClr val="tx1"/>
                </a:solidFill>
                <a:latin typeface="Arial" pitchFamily="34" charset="0"/>
              </a:defRPr>
            </a:lvl3pPr>
            <a:lvl4pPr marL="1570276" indent="-224325" eaLnBrk="0" hangingPunct="0">
              <a:spcBef>
                <a:spcPct val="30000"/>
              </a:spcBef>
              <a:defRPr sz="1200">
                <a:solidFill>
                  <a:schemeClr val="tx1"/>
                </a:solidFill>
                <a:latin typeface="Arial" pitchFamily="34" charset="0"/>
              </a:defRPr>
            </a:lvl4pPr>
            <a:lvl5pPr marL="2018927" indent="-224325" eaLnBrk="0" hangingPunct="0">
              <a:spcBef>
                <a:spcPct val="30000"/>
              </a:spcBef>
              <a:defRPr sz="1200">
                <a:solidFill>
                  <a:schemeClr val="tx1"/>
                </a:solidFill>
                <a:latin typeface="Arial" pitchFamily="34" charset="0"/>
              </a:defRPr>
            </a:lvl5pPr>
            <a:lvl6pPr marL="2467577" indent="-224325" eaLnBrk="0" fontAlgn="base" hangingPunct="0">
              <a:spcBef>
                <a:spcPct val="30000"/>
              </a:spcBef>
              <a:spcAft>
                <a:spcPct val="0"/>
              </a:spcAft>
              <a:defRPr sz="1200">
                <a:solidFill>
                  <a:schemeClr val="tx1"/>
                </a:solidFill>
                <a:latin typeface="Arial" pitchFamily="34" charset="0"/>
              </a:defRPr>
            </a:lvl6pPr>
            <a:lvl7pPr marL="2916227" indent="-224325" eaLnBrk="0" fontAlgn="base" hangingPunct="0">
              <a:spcBef>
                <a:spcPct val="30000"/>
              </a:spcBef>
              <a:spcAft>
                <a:spcPct val="0"/>
              </a:spcAft>
              <a:defRPr sz="1200">
                <a:solidFill>
                  <a:schemeClr val="tx1"/>
                </a:solidFill>
                <a:latin typeface="Arial" pitchFamily="34" charset="0"/>
              </a:defRPr>
            </a:lvl7pPr>
            <a:lvl8pPr marL="3364878" indent="-224325" eaLnBrk="0" fontAlgn="base" hangingPunct="0">
              <a:spcBef>
                <a:spcPct val="30000"/>
              </a:spcBef>
              <a:spcAft>
                <a:spcPct val="0"/>
              </a:spcAft>
              <a:defRPr sz="1200">
                <a:solidFill>
                  <a:schemeClr val="tx1"/>
                </a:solidFill>
                <a:latin typeface="Arial" pitchFamily="34" charset="0"/>
              </a:defRPr>
            </a:lvl8pPr>
            <a:lvl9pPr marL="3813528" indent="-224325"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buSzPct val="25000"/>
            </a:pPr>
            <a:r>
              <a:rPr lang="en-US" altLang="en-US" smtClean="0">
                <a:solidFill>
                  <a:srgbClr val="000000"/>
                </a:solidFill>
                <a:cs typeface="Arial" pitchFamily="34" charset="0"/>
                <a:sym typeface="Arial" pitchFamily="34" charset="0"/>
              </a:rPr>
              <a:t> </a:t>
            </a:r>
          </a:p>
        </p:txBody>
      </p:sp>
    </p:spTree>
    <p:extLst>
      <p:ext uri="{BB962C8B-B14F-4D97-AF65-F5344CB8AC3E}">
        <p14:creationId xmlns:p14="http://schemas.microsoft.com/office/powerpoint/2010/main" val="3521950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02402" name="Shape 265"/>
          <p:cNvSpPr>
            <a:spLocks noGrp="1" noRot="1" noChangeAspect="1" noTextEdit="1"/>
          </p:cNvSpPr>
          <p:nvPr>
            <p:ph type="sldImg" idx="2"/>
          </p:nvPr>
        </p:nvSpPr>
        <p:spPr>
          <a:ln w="9525">
            <a:miter lim="800000"/>
            <a:headEnd/>
            <a:tailEnd/>
          </a:ln>
        </p:spPr>
      </p:sp>
      <p:sp>
        <p:nvSpPr>
          <p:cNvPr id="102403" name="Shape 266"/>
          <p:cNvSpPr txBox="1">
            <a:spLocks noGrp="1"/>
          </p:cNvSpPr>
          <p:nvPr>
            <p:ph type="body" idx="1"/>
          </p:nvPr>
        </p:nvSpPr>
        <p:spPr bwMode="auto">
          <a:xfrm>
            <a:off x="686421" y="4344025"/>
            <a:ext cx="5485158" cy="443193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45697" bIns="45697" numCol="1" anchor="t" compatLnSpc="1">
            <a:prstTxWarp prst="textNoShape">
              <a:avLst/>
            </a:prstTxWarp>
            <a:spAutoFit/>
          </a:bodyPr>
          <a:lstStyle/>
          <a:p>
            <a:pPr eaLnBrk="1" hangingPunct="1">
              <a:spcBef>
                <a:spcPct val="0"/>
              </a:spcBef>
              <a:buSzPct val="25000"/>
            </a:pPr>
            <a:r>
              <a:rPr lang="en-US" altLang="en-US" dirty="0" smtClean="0"/>
              <a:t>Conceptual Understanding</a:t>
            </a:r>
            <a:r>
              <a:rPr lang="en-US" altLang="en-US" baseline="0" dirty="0" smtClean="0"/>
              <a:t> is Key, but these standards also include fluency benchmarks that mark the endpoints of progressions of learning</a:t>
            </a:r>
          </a:p>
          <a:p>
            <a:pPr eaLnBrk="1" hangingPunct="1">
              <a:spcBef>
                <a:spcPct val="0"/>
              </a:spcBef>
              <a:buSzPct val="25000"/>
            </a:pPr>
            <a:endParaRPr lang="en-US" altLang="en-US" dirty="0" smtClean="0"/>
          </a:p>
          <a:p>
            <a:pPr eaLnBrk="1" hangingPunct="1">
              <a:spcBef>
                <a:spcPct val="0"/>
              </a:spcBef>
              <a:buSzPct val="25000"/>
            </a:pPr>
            <a:r>
              <a:rPr lang="en-US" altLang="en-US" dirty="0" smtClean="0"/>
              <a:t>Achieve</a:t>
            </a:r>
            <a:r>
              <a:rPr lang="en-US" altLang="en-US" baseline="0" dirty="0" smtClean="0"/>
              <a:t> the Core comments:</a:t>
            </a:r>
            <a:r>
              <a:rPr lang="en-US" altLang="en-US" dirty="0" smtClean="0"/>
              <a:t>
</a:t>
            </a:r>
            <a:r>
              <a:rPr lang="en-US" altLang="en-US" sz="1800" i="1" dirty="0"/>
              <a:t>Fluent</a:t>
            </a:r>
            <a:r>
              <a:rPr lang="en-US" altLang="en-US" sz="1800" dirty="0"/>
              <a:t> in the particular Standards cited here means “fast and accurate.” It might also help to think of fluency in math as similar to fluency in a foreign language: when you’re fluent, you flow. Fluent isn’t halting, stumbling, or reversing oneself. </a:t>
            </a:r>
          </a:p>
          <a:p>
            <a:pPr eaLnBrk="1" hangingPunct="1">
              <a:spcBef>
                <a:spcPct val="0"/>
              </a:spcBef>
            </a:pPr>
            <a:endParaRPr lang="en-US" altLang="en-US" sz="1800" dirty="0"/>
          </a:p>
          <a:p>
            <a:pPr eaLnBrk="1" hangingPunct="1">
              <a:spcBef>
                <a:spcPct val="0"/>
              </a:spcBef>
              <a:buSzPct val="25000"/>
            </a:pPr>
            <a:r>
              <a:rPr lang="en-US" altLang="en-US" sz="1800" dirty="0"/>
              <a:t>The word </a:t>
            </a:r>
            <a:r>
              <a:rPr lang="en-US" altLang="en-US" sz="1800" i="1" dirty="0"/>
              <a:t>fluency</a:t>
            </a:r>
            <a:r>
              <a:rPr lang="en-US" altLang="en-US" sz="1800" dirty="0"/>
              <a:t> was used judiciously in the Standards to mark the endpoints of progressions of learning that begin with solid underpinnings and then pass upward through stages of growing maturity. </a:t>
            </a:r>
          </a:p>
          <a:p>
            <a:pPr eaLnBrk="1" hangingPunct="1">
              <a:spcBef>
                <a:spcPct val="0"/>
              </a:spcBef>
            </a:pPr>
            <a:endParaRPr lang="en-US" altLang="en-US" sz="1800" dirty="0"/>
          </a:p>
          <a:p>
            <a:pPr eaLnBrk="1" hangingPunct="1">
              <a:spcBef>
                <a:spcPct val="0"/>
              </a:spcBef>
            </a:pPr>
            <a:r>
              <a:rPr lang="en-US" altLang="en-US" sz="1800" dirty="0"/>
              <a:t>Some of these fluency expectations are meant to be mental, and others may need pencil and paper. But for each of them, there should be no hesitation in getting the answer with accuracy.</a:t>
            </a:r>
          </a:p>
        </p:txBody>
      </p:sp>
      <p:sp>
        <p:nvSpPr>
          <p:cNvPr id="102404" name="Shape 267"/>
          <p:cNvSpPr>
            <a:spLocks noGrp="1"/>
          </p:cNvSpPr>
          <p:nvPr>
            <p:ph type="sldNum" sz="quarter" idx="12"/>
          </p:nvPr>
        </p:nvSpPr>
        <p:spPr>
          <a:xfrm>
            <a:off x="3884027" y="8867619"/>
            <a:ext cx="2972421" cy="274820"/>
          </a:xfrm>
          <a:noFill/>
        </p:spPr>
        <p:txBody>
          <a:bodyPr tIns="45697" bIns="45697">
            <a:spAutoFit/>
          </a:bodyPr>
          <a:lstStyle>
            <a:lvl1pPr eaLnBrk="0" hangingPunct="0">
              <a:spcBef>
                <a:spcPct val="30000"/>
              </a:spcBef>
              <a:defRPr sz="1200">
                <a:solidFill>
                  <a:schemeClr val="tx1"/>
                </a:solidFill>
                <a:latin typeface="Arial" pitchFamily="34" charset="0"/>
              </a:defRPr>
            </a:lvl1pPr>
            <a:lvl2pPr marL="729057" indent="-280406" eaLnBrk="0" hangingPunct="0">
              <a:spcBef>
                <a:spcPct val="30000"/>
              </a:spcBef>
              <a:defRPr sz="1200">
                <a:solidFill>
                  <a:schemeClr val="tx1"/>
                </a:solidFill>
                <a:latin typeface="Arial" pitchFamily="34" charset="0"/>
              </a:defRPr>
            </a:lvl2pPr>
            <a:lvl3pPr marL="1121626" indent="-224325" eaLnBrk="0" hangingPunct="0">
              <a:spcBef>
                <a:spcPct val="30000"/>
              </a:spcBef>
              <a:defRPr sz="1200">
                <a:solidFill>
                  <a:schemeClr val="tx1"/>
                </a:solidFill>
                <a:latin typeface="Arial" pitchFamily="34" charset="0"/>
              </a:defRPr>
            </a:lvl3pPr>
            <a:lvl4pPr marL="1570276" indent="-224325" eaLnBrk="0" hangingPunct="0">
              <a:spcBef>
                <a:spcPct val="30000"/>
              </a:spcBef>
              <a:defRPr sz="1200">
                <a:solidFill>
                  <a:schemeClr val="tx1"/>
                </a:solidFill>
                <a:latin typeface="Arial" pitchFamily="34" charset="0"/>
              </a:defRPr>
            </a:lvl4pPr>
            <a:lvl5pPr marL="2018927" indent="-224325" eaLnBrk="0" hangingPunct="0">
              <a:spcBef>
                <a:spcPct val="30000"/>
              </a:spcBef>
              <a:defRPr sz="1200">
                <a:solidFill>
                  <a:schemeClr val="tx1"/>
                </a:solidFill>
                <a:latin typeface="Arial" pitchFamily="34" charset="0"/>
              </a:defRPr>
            </a:lvl5pPr>
            <a:lvl6pPr marL="2467577" indent="-224325" eaLnBrk="0" fontAlgn="base" hangingPunct="0">
              <a:spcBef>
                <a:spcPct val="30000"/>
              </a:spcBef>
              <a:spcAft>
                <a:spcPct val="0"/>
              </a:spcAft>
              <a:defRPr sz="1200">
                <a:solidFill>
                  <a:schemeClr val="tx1"/>
                </a:solidFill>
                <a:latin typeface="Arial" pitchFamily="34" charset="0"/>
              </a:defRPr>
            </a:lvl6pPr>
            <a:lvl7pPr marL="2916227" indent="-224325" eaLnBrk="0" fontAlgn="base" hangingPunct="0">
              <a:spcBef>
                <a:spcPct val="30000"/>
              </a:spcBef>
              <a:spcAft>
                <a:spcPct val="0"/>
              </a:spcAft>
              <a:defRPr sz="1200">
                <a:solidFill>
                  <a:schemeClr val="tx1"/>
                </a:solidFill>
                <a:latin typeface="Arial" pitchFamily="34" charset="0"/>
              </a:defRPr>
            </a:lvl7pPr>
            <a:lvl8pPr marL="3364878" indent="-224325" eaLnBrk="0" fontAlgn="base" hangingPunct="0">
              <a:spcBef>
                <a:spcPct val="30000"/>
              </a:spcBef>
              <a:spcAft>
                <a:spcPct val="0"/>
              </a:spcAft>
              <a:defRPr sz="1200">
                <a:solidFill>
                  <a:schemeClr val="tx1"/>
                </a:solidFill>
                <a:latin typeface="Arial" pitchFamily="34" charset="0"/>
              </a:defRPr>
            </a:lvl8pPr>
            <a:lvl9pPr marL="3813528" indent="-224325"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buSzPct val="25000"/>
            </a:pPr>
            <a:r>
              <a:rPr lang="en-US" altLang="en-US" smtClean="0">
                <a:solidFill>
                  <a:srgbClr val="000000"/>
                </a:solidFill>
                <a:cs typeface="Arial" pitchFamily="34" charset="0"/>
                <a:sym typeface="Arial" pitchFamily="34" charset="0"/>
              </a:rPr>
              <a:t> </a:t>
            </a:r>
          </a:p>
        </p:txBody>
      </p:sp>
    </p:spTree>
    <p:extLst>
      <p:ext uri="{BB962C8B-B14F-4D97-AF65-F5344CB8AC3E}">
        <p14:creationId xmlns:p14="http://schemas.microsoft.com/office/powerpoint/2010/main" val="7311531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14336">
              <a:defRPr/>
            </a:pPr>
            <a:r>
              <a:rPr lang="en-US" dirty="0" smtClean="0"/>
              <a:t>These</a:t>
            </a:r>
            <a:r>
              <a:rPr lang="en-US" baseline="0" dirty="0" smtClean="0"/>
              <a:t> are the 3 KEY shifts of the KCAS/CCSS math we will be referring to today.  As we go into them in greater detail our goal is that you will be more equipped to teach to the intent of the standards.</a:t>
            </a:r>
            <a:endParaRPr lang="en-US" dirty="0" smtClean="0"/>
          </a:p>
        </p:txBody>
      </p:sp>
      <p:sp>
        <p:nvSpPr>
          <p:cNvPr id="4" name="Slide Number Placeholder 3"/>
          <p:cNvSpPr>
            <a:spLocks noGrp="1"/>
          </p:cNvSpPr>
          <p:nvPr>
            <p:ph type="sldNum" sz="quarter" idx="10"/>
          </p:nvPr>
        </p:nvSpPr>
        <p:spPr/>
        <p:txBody>
          <a:bodyPr/>
          <a:lstStyle/>
          <a:p>
            <a:fld id="{95FA5B0E-8558-45BD-B1C6-E80503665E4C}" type="slidenum">
              <a:rPr lang="en-US" smtClean="0"/>
              <a:pPr/>
              <a:t>11</a:t>
            </a:fld>
            <a:endParaRPr lang="en-US"/>
          </a:p>
        </p:txBody>
      </p:sp>
    </p:spTree>
    <p:extLst>
      <p:ext uri="{BB962C8B-B14F-4D97-AF65-F5344CB8AC3E}">
        <p14:creationId xmlns:p14="http://schemas.microsoft.com/office/powerpoint/2010/main" val="1722232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04450" name="Shape 279"/>
          <p:cNvSpPr>
            <a:spLocks noGrp="1" noRot="1" noChangeAspect="1" noTextEdit="1"/>
          </p:cNvSpPr>
          <p:nvPr>
            <p:ph type="sldImg" idx="2"/>
          </p:nvPr>
        </p:nvSpPr>
        <p:spPr>
          <a:ln>
            <a:headEnd/>
            <a:tailEnd/>
          </a:ln>
        </p:spPr>
      </p:sp>
      <p:sp>
        <p:nvSpPr>
          <p:cNvPr id="104451" name="Shape 280"/>
          <p:cNvSpPr txBox="1">
            <a:spLocks noGrp="1"/>
          </p:cNvSpPr>
          <p:nvPr>
            <p:ph type="body" idx="1"/>
          </p:nvPr>
        </p:nvSpPr>
        <p:spPr bwMode="auto">
          <a:xfrm>
            <a:off x="686421" y="4344025"/>
            <a:ext cx="5485158" cy="230827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45697" bIns="45697" numCol="1" anchor="t" compatLnSpc="1">
            <a:prstTxWarp prst="textNoShape">
              <a:avLst/>
            </a:prstTxWarp>
            <a:spAutoFit/>
          </a:bodyPr>
          <a:lstStyle/>
          <a:p>
            <a:pPr eaLnBrk="1" hangingPunct="1">
              <a:spcBef>
                <a:spcPct val="0"/>
              </a:spcBef>
            </a:pPr>
            <a:r>
              <a:rPr lang="en-US" altLang="en-US" sz="1800" dirty="0" smtClean="0"/>
              <a:t>We often see teachers covering not only one standard, but one target or</a:t>
            </a:r>
            <a:r>
              <a:rPr lang="en-US" altLang="en-US" sz="1800" baseline="0" dirty="0" smtClean="0"/>
              <a:t> one piece of one standard at a time.  When you teach and assess all the pieces separately it does not in any way ensure students can actually do the intent of the standard as a whole.  Our curriculum, instruction, and assessment materials must do a better job of ensuring this….</a:t>
            </a:r>
            <a:endParaRPr lang="en-US" altLang="en-US" sz="1800" dirty="0" smtClean="0"/>
          </a:p>
          <a:p>
            <a:pPr eaLnBrk="1" hangingPunct="1">
              <a:spcBef>
                <a:spcPct val="0"/>
              </a:spcBef>
            </a:pPr>
            <a:endParaRPr lang="en-US" altLang="en-US" sz="1800" dirty="0" smtClean="0"/>
          </a:p>
          <a:p>
            <a:pPr eaLnBrk="1" hangingPunct="1">
              <a:spcBef>
                <a:spcPct val="0"/>
              </a:spcBef>
            </a:pPr>
            <a:r>
              <a:rPr lang="en-US" altLang="en-US" sz="1800" dirty="0" smtClean="0"/>
              <a:t>Achieve the Core</a:t>
            </a:r>
            <a:r>
              <a:rPr lang="en-US" altLang="en-US" sz="1800" baseline="0" dirty="0" smtClean="0"/>
              <a:t> Comments:</a:t>
            </a:r>
            <a:endParaRPr lang="en-US" altLang="en-US" sz="1800" dirty="0" smtClean="0"/>
          </a:p>
          <a:p>
            <a:pPr eaLnBrk="1" hangingPunct="1">
              <a:spcBef>
                <a:spcPct val="0"/>
              </a:spcBef>
            </a:pPr>
            <a:r>
              <a:rPr lang="en-US" altLang="en-US" sz="1800" dirty="0" smtClean="0"/>
              <a:t>This </a:t>
            </a:r>
            <a:r>
              <a:rPr lang="en-US" altLang="en-US" sz="1800" dirty="0"/>
              <a:t>excerpt from an essay written by three of the lead authors of the math standards captures the big picture idea that should be kept in mind.  These standards aren’t bits or individual items that can just be shuffled and dealt from one grade level to the next.  In order to really understand this work, keep in mind these big picture shifts of the implications of the Common Core both for ELA/literacy as well as mathematics.  </a:t>
            </a:r>
          </a:p>
        </p:txBody>
      </p:sp>
      <p:sp>
        <p:nvSpPr>
          <p:cNvPr id="104452" name="Shape 281"/>
          <p:cNvSpPr>
            <a:spLocks noGrp="1"/>
          </p:cNvSpPr>
          <p:nvPr>
            <p:ph type="sldNum" sz="quarter" idx="12"/>
          </p:nvPr>
        </p:nvSpPr>
        <p:spPr>
          <a:xfrm>
            <a:off x="3884027" y="8867619"/>
            <a:ext cx="2972421" cy="274820"/>
          </a:xfrm>
          <a:noFill/>
        </p:spPr>
        <p:txBody>
          <a:bodyPr tIns="45697" bIns="45697">
            <a:spAutoFit/>
          </a:bodyPr>
          <a:lstStyle>
            <a:lvl1pPr eaLnBrk="0" hangingPunct="0">
              <a:spcBef>
                <a:spcPct val="30000"/>
              </a:spcBef>
              <a:defRPr sz="1200">
                <a:solidFill>
                  <a:schemeClr val="tx1"/>
                </a:solidFill>
                <a:latin typeface="Arial" pitchFamily="34" charset="0"/>
              </a:defRPr>
            </a:lvl1pPr>
            <a:lvl2pPr marL="729057" indent="-280406" eaLnBrk="0" hangingPunct="0">
              <a:spcBef>
                <a:spcPct val="30000"/>
              </a:spcBef>
              <a:defRPr sz="1200">
                <a:solidFill>
                  <a:schemeClr val="tx1"/>
                </a:solidFill>
                <a:latin typeface="Arial" pitchFamily="34" charset="0"/>
              </a:defRPr>
            </a:lvl2pPr>
            <a:lvl3pPr marL="1121626" indent="-224325" eaLnBrk="0" hangingPunct="0">
              <a:spcBef>
                <a:spcPct val="30000"/>
              </a:spcBef>
              <a:defRPr sz="1200">
                <a:solidFill>
                  <a:schemeClr val="tx1"/>
                </a:solidFill>
                <a:latin typeface="Arial" pitchFamily="34" charset="0"/>
              </a:defRPr>
            </a:lvl3pPr>
            <a:lvl4pPr marL="1570276" indent="-224325" eaLnBrk="0" hangingPunct="0">
              <a:spcBef>
                <a:spcPct val="30000"/>
              </a:spcBef>
              <a:defRPr sz="1200">
                <a:solidFill>
                  <a:schemeClr val="tx1"/>
                </a:solidFill>
                <a:latin typeface="Arial" pitchFamily="34" charset="0"/>
              </a:defRPr>
            </a:lvl4pPr>
            <a:lvl5pPr marL="2018927" indent="-224325" eaLnBrk="0" hangingPunct="0">
              <a:spcBef>
                <a:spcPct val="30000"/>
              </a:spcBef>
              <a:defRPr sz="1200">
                <a:solidFill>
                  <a:schemeClr val="tx1"/>
                </a:solidFill>
                <a:latin typeface="Arial" pitchFamily="34" charset="0"/>
              </a:defRPr>
            </a:lvl5pPr>
            <a:lvl6pPr marL="2467577" indent="-224325" eaLnBrk="0" fontAlgn="base" hangingPunct="0">
              <a:spcBef>
                <a:spcPct val="30000"/>
              </a:spcBef>
              <a:spcAft>
                <a:spcPct val="0"/>
              </a:spcAft>
              <a:defRPr sz="1200">
                <a:solidFill>
                  <a:schemeClr val="tx1"/>
                </a:solidFill>
                <a:latin typeface="Arial" pitchFamily="34" charset="0"/>
              </a:defRPr>
            </a:lvl6pPr>
            <a:lvl7pPr marL="2916227" indent="-224325" eaLnBrk="0" fontAlgn="base" hangingPunct="0">
              <a:spcBef>
                <a:spcPct val="30000"/>
              </a:spcBef>
              <a:spcAft>
                <a:spcPct val="0"/>
              </a:spcAft>
              <a:defRPr sz="1200">
                <a:solidFill>
                  <a:schemeClr val="tx1"/>
                </a:solidFill>
                <a:latin typeface="Arial" pitchFamily="34" charset="0"/>
              </a:defRPr>
            </a:lvl7pPr>
            <a:lvl8pPr marL="3364878" indent="-224325" eaLnBrk="0" fontAlgn="base" hangingPunct="0">
              <a:spcBef>
                <a:spcPct val="30000"/>
              </a:spcBef>
              <a:spcAft>
                <a:spcPct val="0"/>
              </a:spcAft>
              <a:defRPr sz="1200">
                <a:solidFill>
                  <a:schemeClr val="tx1"/>
                </a:solidFill>
                <a:latin typeface="Arial" pitchFamily="34" charset="0"/>
              </a:defRPr>
            </a:lvl8pPr>
            <a:lvl9pPr marL="3813528" indent="-224325" eaLnBrk="0" fontAlgn="base" hangingPunct="0">
              <a:spcBef>
                <a:spcPct val="30000"/>
              </a:spcBef>
              <a:spcAft>
                <a:spcPct val="0"/>
              </a:spcAft>
              <a:defRPr sz="1200">
                <a:solidFill>
                  <a:schemeClr val="tx1"/>
                </a:solidFill>
                <a:latin typeface="Arial" pitchFamily="34" charset="0"/>
              </a:defRPr>
            </a:lvl9pPr>
          </a:lstStyle>
          <a:p>
            <a:pPr eaLnBrk="1" hangingPunct="1">
              <a:spcBef>
                <a:spcPct val="0"/>
              </a:spcBef>
              <a:buSzPct val="25000"/>
            </a:pPr>
            <a:r>
              <a:rPr lang="en-US" altLang="en-US" smtClean="0">
                <a:solidFill>
                  <a:srgbClr val="000000"/>
                </a:solidFill>
                <a:cs typeface="Arial" pitchFamily="34" charset="0"/>
                <a:sym typeface="Arial" pitchFamily="34" charset="0"/>
              </a:rPr>
              <a:t> </a:t>
            </a:r>
          </a:p>
        </p:txBody>
      </p:sp>
    </p:spTree>
    <p:extLst>
      <p:ext uri="{BB962C8B-B14F-4D97-AF65-F5344CB8AC3E}">
        <p14:creationId xmlns:p14="http://schemas.microsoft.com/office/powerpoint/2010/main" val="29447215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D8C2E24E-2B85-4C95-B98A-BAE8F1F06E04}" type="datetimeFigureOut">
              <a:rPr lang="en-US" smtClean="0"/>
              <a:pPr/>
              <a:t>3/18/2015</a:t>
            </a:fld>
            <a:endParaRPr 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D688BC5E-8DDA-44C6-B762-7429B2C91C86}" type="slidenum">
              <a:rPr lang="en-US" smtClean="0"/>
              <a:pPr/>
              <a:t>‹#›</a:t>
            </a:fld>
            <a:endParaRPr 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C2E24E-2B85-4C95-B98A-BAE8F1F06E04}" type="datetimeFigureOut">
              <a:rPr lang="en-US" smtClean="0"/>
              <a:pPr/>
              <a:t>3/18/2015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88BC5E-8DDA-44C6-B762-7429B2C91C8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C2E24E-2B85-4C95-B98A-BAE8F1F06E04}" type="datetimeFigureOut">
              <a:rPr lang="en-US" smtClean="0"/>
              <a:pPr/>
              <a:t>3/18/2015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88BC5E-8DDA-44C6-B762-7429B2C91C8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8C2E24E-2B85-4C95-B98A-BAE8F1F06E04}" type="datetimeFigureOut">
              <a:rPr lang="en-US" smtClean="0"/>
              <a:pPr/>
              <a:t>3/18/2015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88BC5E-8DDA-44C6-B762-7429B2C91C8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C2E24E-2B85-4C95-B98A-BAE8F1F06E04}" type="datetimeFigureOut">
              <a:rPr lang="en-US" smtClean="0"/>
              <a:pPr/>
              <a:t>3/18/2015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88BC5E-8DDA-44C6-B762-7429B2C91C8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D8C2E24E-2B85-4C95-B98A-BAE8F1F06E04}" type="datetimeFigureOut">
              <a:rPr lang="en-US" smtClean="0"/>
              <a:pPr/>
              <a:t>3/18/2015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88BC5E-8DDA-44C6-B762-7429B2C91C86}" type="slidenum">
              <a:rPr lang="en-US" smtClean="0"/>
              <a:pPr/>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8C2E24E-2B85-4C95-B98A-BAE8F1F06E04}" type="datetimeFigureOut">
              <a:rPr lang="en-US" smtClean="0"/>
              <a:pPr/>
              <a:t>3/18/2015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88BC5E-8DDA-44C6-B762-7429B2C91C8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C2E24E-2B85-4C95-B98A-BAE8F1F06E04}" type="datetimeFigureOut">
              <a:rPr lang="en-US" smtClean="0"/>
              <a:pPr/>
              <a:t>3/18/2015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688BC5E-8DDA-44C6-B762-7429B2C91C8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C2E24E-2B85-4C95-B98A-BAE8F1F06E04}" type="datetimeFigureOut">
              <a:rPr lang="en-US" smtClean="0"/>
              <a:pPr/>
              <a:t>3/18/2015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688BC5E-8DDA-44C6-B762-7429B2C91C8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D8C2E24E-2B85-4C95-B98A-BAE8F1F06E04}" type="datetimeFigureOut">
              <a:rPr lang="en-US" smtClean="0"/>
              <a:pPr/>
              <a:t>3/18/2015</a:t>
            </a:fld>
            <a:endParaRPr lang="en-US"/>
          </a:p>
        </p:txBody>
      </p:sp>
      <p:sp>
        <p:nvSpPr>
          <p:cNvPr id="7" name="Slide Number Placeholder 6"/>
          <p:cNvSpPr>
            <a:spLocks noGrp="1"/>
          </p:cNvSpPr>
          <p:nvPr>
            <p:ph type="sldNum" sz="quarter" idx="12"/>
          </p:nvPr>
        </p:nvSpPr>
        <p:spPr/>
        <p:txBody>
          <a:bodyPr/>
          <a:lstStyle/>
          <a:p>
            <a:fld id="{D688BC5E-8DDA-44C6-B762-7429B2C91C86}" type="slidenum">
              <a:rPr lang="en-US" smtClean="0"/>
              <a:pPr/>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C2E24E-2B85-4C95-B98A-BAE8F1F06E04}" type="datetimeFigureOut">
              <a:rPr lang="en-US" smtClean="0"/>
              <a:pPr/>
              <a:t>3/18/2015</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D688BC5E-8DDA-44C6-B762-7429B2C91C8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D8C2E24E-2B85-4C95-B98A-BAE8F1F06E04}" type="datetimeFigureOut">
              <a:rPr lang="en-US" smtClean="0"/>
              <a:pPr/>
              <a:t>3/18/2015</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D688BC5E-8DDA-44C6-B762-7429B2C91C8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Debbie.waggoner@education.ky.gov" TargetMode="External"/><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hyperlink" Target="mailto:erin.chavez@frankfort.kyschools.us" TargetMode="External"/><Relationship Id="rId1" Type="http://schemas.openxmlformats.org/officeDocument/2006/relationships/slideLayout" Target="../slideLayouts/slideLayout1.xml"/><Relationship Id="rId6" Type="http://schemas.openxmlformats.org/officeDocument/2006/relationships/hyperlink" Target="mailto:gabbardal@nku.edu" TargetMode="External"/><Relationship Id="rId11" Type="http://schemas.openxmlformats.org/officeDocument/2006/relationships/image" Target="../media/image7.png"/><Relationship Id="rId5" Type="http://schemas.openxmlformats.org/officeDocument/2006/relationships/image" Target="../media/image3.png"/><Relationship Id="rId10" Type="http://schemas.openxmlformats.org/officeDocument/2006/relationships/image" Target="../media/image6.gif"/><Relationship Id="rId4" Type="http://schemas.openxmlformats.org/officeDocument/2006/relationships/hyperlink" Target="mailto:dcrescitelli@unionky.edu" TargetMode="External"/><Relationship Id="rId9"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hyperlink" Target="http://achievethecore.org/shifts-mathematics"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www.corestandards.org/Math/Content/2/NBT/A/1/"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9.wmf"/></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www.todaysmeet.com/KCM"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hyperlink" Target="http://achievethecore.org/shifts-mathematics"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9.png"/><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achievethecore.org/page/655/math-coherence-activity-list-pg" TargetMode="Externa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www.todaysmeet.com/KCM"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hyperlink" Target="http://achievethecore.org/shifts-mathematics"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9.pn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www.todaysmeet.com/KCM"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www.achieve.org/" TargetMode="External"/><Relationship Id="rId1" Type="http://schemas.openxmlformats.org/officeDocument/2006/relationships/slideLayout" Target="../slideLayouts/slideLayout1.xml"/><Relationship Id="rId4" Type="http://schemas.openxmlformats.org/officeDocument/2006/relationships/image" Target="../media/image37.jpeg"/></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1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wolframalpha.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www.todaysmeet.com/KCM"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hyperlink" Target="http://achievethecore.org/shifts-mathematics"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9.png"/><Relationship Id="rId4" Type="http://schemas.openxmlformats.org/officeDocument/2006/relationships/image" Target="../media/image18.png"/></Relationships>
</file>

<file path=ppt/slides/_rels/slide49.xml.rels><?xml version="1.0" encoding="UTF-8" standalone="yes"?>
<Relationships xmlns="http://schemas.openxmlformats.org/package/2006/relationships"><Relationship Id="rId8" Type="http://schemas.openxmlformats.org/officeDocument/2006/relationships/hyperlink" Target="mailto:Debbie.waggoner@education.ky.gov" TargetMode="External"/><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hyperlink" Target="mailto:Erin.chavez@frankfort.kyschools.us" TargetMode="External"/><Relationship Id="rId1" Type="http://schemas.openxmlformats.org/officeDocument/2006/relationships/slideLayout" Target="../slideLayouts/slideLayout1.xml"/><Relationship Id="rId6" Type="http://schemas.openxmlformats.org/officeDocument/2006/relationships/hyperlink" Target="mailto:gabbardal@nku.edu" TargetMode="External"/><Relationship Id="rId5" Type="http://schemas.openxmlformats.org/officeDocument/2006/relationships/image" Target="../media/image3.png"/><Relationship Id="rId10" Type="http://schemas.openxmlformats.org/officeDocument/2006/relationships/image" Target="../media/image47.gif"/><Relationship Id="rId4" Type="http://schemas.openxmlformats.org/officeDocument/2006/relationships/hyperlink" Target="mailto:dcrescitelli@unionky.edu" TargetMode="External"/><Relationship Id="rId9"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youtu.be/Boxsh_onY5E"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381" y="114300"/>
            <a:ext cx="3999220" cy="738664"/>
          </a:xfrm>
          <a:prstGeom prst="rect">
            <a:avLst/>
          </a:prstGeom>
          <a:solidFill>
            <a:schemeClr val="accent2">
              <a:lumMod val="20000"/>
              <a:lumOff val="80000"/>
            </a:schemeClr>
          </a:solidFill>
        </p:spPr>
        <p:txBody>
          <a:bodyPr wrap="square" rtlCol="0">
            <a:spAutoFit/>
          </a:bodyPr>
          <a:lstStyle/>
          <a:p>
            <a:r>
              <a:rPr lang="en-US" sz="2400" b="1" dirty="0" smtClean="0">
                <a:effectLst>
                  <a:outerShdw blurRad="38100" dist="38100" dir="2700000" algn="tl">
                    <a:srgbClr val="000000">
                      <a:alpha val="43137"/>
                    </a:srgbClr>
                  </a:outerShdw>
                </a:effectLst>
              </a:rPr>
              <a:t>Erin Chavez </a:t>
            </a:r>
          </a:p>
          <a:p>
            <a:r>
              <a:rPr lang="en-US" dirty="0" smtClean="0">
                <a:latin typeface="Arial" panose="020B0604020202020204" pitchFamily="34" charset="0"/>
                <a:cs typeface="Arial" panose="020B0604020202020204" pitchFamily="34" charset="0"/>
                <a:hlinkClick r:id="rId2"/>
              </a:rPr>
              <a:t>erin.chavez@frankfort.kyschools.us</a:t>
            </a:r>
            <a:endParaRPr lang="en-US" dirty="0" smtClean="0"/>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7783" y="870695"/>
            <a:ext cx="3910817" cy="417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62344" y="1600471"/>
            <a:ext cx="3976256" cy="769441"/>
          </a:xfrm>
          <a:prstGeom prst="rect">
            <a:avLst/>
          </a:prstGeom>
          <a:solidFill>
            <a:schemeClr val="accent2">
              <a:lumMod val="20000"/>
              <a:lumOff val="80000"/>
            </a:schemeClr>
          </a:solidFill>
        </p:spPr>
        <p:txBody>
          <a:bodyPr wrap="square" rtlCol="0">
            <a:spAutoFit/>
          </a:bodyPr>
          <a:lstStyle/>
          <a:p>
            <a:r>
              <a:rPr lang="en-US" sz="2400" b="1" dirty="0" smtClean="0">
                <a:effectLst>
                  <a:outerShdw blurRad="38100" dist="38100" dir="2700000" algn="tl">
                    <a:srgbClr val="000000">
                      <a:alpha val="43137"/>
                    </a:srgbClr>
                  </a:outerShdw>
                </a:effectLst>
              </a:rPr>
              <a:t>Dee Crescitelli</a:t>
            </a:r>
          </a:p>
          <a:p>
            <a:r>
              <a:rPr lang="en-US" sz="2000" dirty="0" smtClean="0">
                <a:latin typeface="Arial" panose="020B0604020202020204" pitchFamily="34" charset="0"/>
                <a:cs typeface="Arial" panose="020B0604020202020204" pitchFamily="34" charset="0"/>
                <a:hlinkClick r:id="rId4"/>
              </a:rPr>
              <a:t>dcrescitelli@unionky.edu</a:t>
            </a:r>
            <a:endParaRPr lang="en-US" sz="2000" dirty="0">
              <a:latin typeface="Arial" panose="020B0604020202020204" pitchFamily="34" charset="0"/>
              <a:cs typeface="Arial" panose="020B0604020202020204" pitchFamily="34" charset="0"/>
            </a:endParaRPr>
          </a:p>
        </p:txBody>
      </p:sp>
      <p:pic>
        <p:nvPicPr>
          <p:cNvPr id="7"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606" y="2369912"/>
            <a:ext cx="3969993" cy="3867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68606" y="3184933"/>
            <a:ext cx="3893794" cy="769441"/>
          </a:xfrm>
          <a:prstGeom prst="rect">
            <a:avLst/>
          </a:prstGeom>
          <a:solidFill>
            <a:schemeClr val="accent2">
              <a:lumMod val="20000"/>
              <a:lumOff val="80000"/>
            </a:schemeClr>
          </a:solidFill>
        </p:spPr>
        <p:txBody>
          <a:bodyPr wrap="square" rtlCol="0">
            <a:spAutoFit/>
          </a:bodyPr>
          <a:lstStyle/>
          <a:p>
            <a:r>
              <a:rPr lang="en-US" sz="2400" b="1" dirty="0" smtClean="0">
                <a:effectLst>
                  <a:outerShdw blurRad="38100" dist="38100" dir="2700000" algn="tl">
                    <a:srgbClr val="000000">
                      <a:alpha val="43137"/>
                    </a:srgbClr>
                  </a:outerShdw>
                </a:effectLst>
              </a:rPr>
              <a:t>Alice Gabbard </a:t>
            </a:r>
          </a:p>
          <a:p>
            <a:r>
              <a:rPr lang="en-US" sz="2000" dirty="0" smtClean="0">
                <a:latin typeface="Arial" panose="020B0604020202020204" pitchFamily="34" charset="0"/>
                <a:cs typeface="Arial" panose="020B0604020202020204" pitchFamily="34" charset="0"/>
                <a:hlinkClick r:id="rId6"/>
              </a:rPr>
              <a:t>gabbardal@nku.edu</a:t>
            </a:r>
            <a:endParaRPr lang="en-US" sz="20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9"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226" y="3953487"/>
            <a:ext cx="3944174" cy="4348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8065" y="4953000"/>
            <a:ext cx="4030535" cy="738664"/>
          </a:xfrm>
          <a:prstGeom prst="rect">
            <a:avLst/>
          </a:prstGeom>
          <a:solidFill>
            <a:schemeClr val="accent2">
              <a:lumMod val="20000"/>
              <a:lumOff val="80000"/>
            </a:schemeClr>
          </a:solidFill>
        </p:spPr>
        <p:txBody>
          <a:bodyPr wrap="square" rtlCol="0">
            <a:spAutoFit/>
          </a:bodyPr>
          <a:lstStyle/>
          <a:p>
            <a:r>
              <a:rPr lang="en-US" sz="2400" b="1" dirty="0" smtClean="0">
                <a:effectLst>
                  <a:outerShdw blurRad="38100" dist="38100" dir="2700000" algn="tl">
                    <a:srgbClr val="000000">
                      <a:alpha val="43137"/>
                    </a:srgbClr>
                  </a:outerShdw>
                </a:effectLst>
              </a:rPr>
              <a:t>Debbie Waggoner</a:t>
            </a:r>
          </a:p>
          <a:p>
            <a:r>
              <a:rPr lang="en-US" dirty="0" smtClean="0">
                <a:latin typeface="Arial" panose="020B0604020202020204" pitchFamily="34" charset="0"/>
                <a:cs typeface="Arial" panose="020B0604020202020204" pitchFamily="34" charset="0"/>
                <a:hlinkClick r:id="rId8"/>
              </a:rPr>
              <a:t>debbie.waggoner@education.ky.gov</a:t>
            </a:r>
            <a:endParaRPr lang="en-US" dirty="0" smtClean="0">
              <a:latin typeface="Arial" panose="020B0604020202020204" pitchFamily="34" charset="0"/>
              <a:cs typeface="Arial" panose="020B0604020202020204" pitchFamily="34" charset="0"/>
            </a:endParaRPr>
          </a:p>
        </p:txBody>
      </p:sp>
      <p:pic>
        <p:nvPicPr>
          <p:cNvPr id="11" name="Picture 6" descr="C:\Users\dwaggon\Pictures\Pictures\Pictures\logos &amp; misc\KY-Unbridled-4c.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8225" y="5691664"/>
            <a:ext cx="4020375" cy="449759"/>
          </a:xfrm>
          <a:prstGeom prst="rect">
            <a:avLst/>
          </a:prstGeom>
          <a:noFill/>
          <a:extLst>
            <a:ext uri="{909E8E84-426E-40DD-AFC4-6F175D3DCCD1}">
              <a14:hiddenFill xmlns:a14="http://schemas.microsoft.com/office/drawing/2010/main">
                <a:solidFill>
                  <a:srgbClr val="FFFFFF"/>
                </a:solidFill>
              </a14:hiddenFill>
            </a:ext>
          </a:extLst>
        </p:spPr>
      </p:pic>
      <p:sp>
        <p:nvSpPr>
          <p:cNvPr id="15" name="Title 1"/>
          <p:cNvSpPr txBox="1">
            <a:spLocks/>
          </p:cNvSpPr>
          <p:nvPr/>
        </p:nvSpPr>
        <p:spPr>
          <a:xfrm>
            <a:off x="4648200" y="2286000"/>
            <a:ext cx="3474720" cy="1371600"/>
          </a:xfrm>
          <a:prstGeom prst="rect">
            <a:avLst/>
          </a:prstGeom>
        </p:spPr>
        <p:txBody>
          <a:bodyPr vert="horz" lIns="91440" tIns="45720" rIns="91440" bIns="45720" rtlCol="0" anchor="b">
            <a:noAutofit/>
          </a:bodyPr>
          <a:lstStyle>
            <a:lvl1pPr algn="l" defTabSz="9144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b="1" i="1" u="sng" smtClean="0">
                <a:solidFill>
                  <a:srgbClr val="C00000"/>
                </a:solidFill>
              </a:rPr>
              <a:t>Equipped for the Core, K-5</a:t>
            </a:r>
            <a:endParaRPr lang="en-US" sz="4000" b="1" dirty="0">
              <a:solidFill>
                <a:srgbClr val="C00000"/>
              </a:solidFill>
            </a:endParaRPr>
          </a:p>
        </p:txBody>
      </p:sp>
      <p:sp>
        <p:nvSpPr>
          <p:cNvPr id="16" name="Subtitle 2"/>
          <p:cNvSpPr txBox="1">
            <a:spLocks/>
          </p:cNvSpPr>
          <p:nvPr/>
        </p:nvSpPr>
        <p:spPr>
          <a:xfrm>
            <a:off x="4724400" y="4191000"/>
            <a:ext cx="3309803" cy="1260629"/>
          </a:xfrm>
          <a:prstGeom prst="rect">
            <a:avLst/>
          </a:prstGeom>
        </p:spPr>
        <p:txBody>
          <a:bodyPr vert="horz" lIns="91440" tIns="45720" rIns="91440" bIns="45720" rtlCol="0">
            <a:noAutofit/>
          </a:bodyPr>
          <a:lstStyle>
            <a:lvl1pPr marL="0" indent="0" algn="l" defTabSz="914400" rtl="0" eaLnBrk="1" latinLnBrk="0" hangingPunct="1">
              <a:spcBef>
                <a:spcPct val="20000"/>
              </a:spcBef>
              <a:buClr>
                <a:schemeClr val="accent1"/>
              </a:buClr>
              <a:buSzPct val="76000"/>
              <a:buFont typeface="Wingdings 2" pitchFamily="18" charset="2"/>
              <a:buNone/>
              <a:defRPr sz="1800" kern="1200">
                <a:solidFill>
                  <a:srgbClr val="424242"/>
                </a:solidFill>
                <a:latin typeface="+mn-lt"/>
                <a:ea typeface="+mn-ea"/>
                <a:cs typeface="+mn-cs"/>
              </a:defRPr>
            </a:lvl1pPr>
            <a:lvl2pPr marL="457200" indent="0" algn="ctr" defTabSz="914400" rtl="0" eaLnBrk="1" latinLnBrk="0" hangingPunct="1">
              <a:spcBef>
                <a:spcPct val="20000"/>
              </a:spcBef>
              <a:buClr>
                <a:schemeClr val="accent1"/>
              </a:buClr>
              <a:buSzPct val="76000"/>
              <a:buFont typeface="Wingdings 2"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76000"/>
              <a:buFont typeface="Wingdings 2"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76000"/>
              <a:buFont typeface="Wingdings 2"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76000"/>
              <a:buFont typeface="Wingdings 2" pitchFamily="18" charset="2"/>
              <a:buNone/>
              <a:defRPr sz="16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SzPct val="76000"/>
              <a:buFont typeface="Wingdings 2" pitchFamily="18" charset="2"/>
              <a:buNone/>
              <a:defRPr sz="1400" kern="1200">
                <a:solidFill>
                  <a:schemeClr val="tx1">
                    <a:tint val="75000"/>
                  </a:schemeClr>
                </a:solidFill>
                <a:latin typeface="+mn-lt"/>
                <a:ea typeface="+mn-ea"/>
                <a:cs typeface="+mn-cs"/>
              </a:defRPr>
            </a:lvl9pPr>
          </a:lstStyle>
          <a:p>
            <a:pPr algn="ctr"/>
            <a:r>
              <a:rPr lang="en-US" sz="2400" b="1" i="1" dirty="0" smtClean="0">
                <a:solidFill>
                  <a:srgbClr val="336600"/>
                </a:solidFill>
                <a:effectLst>
                  <a:outerShdw blurRad="38100" dist="38100" dir="2700000" algn="tl">
                    <a:srgbClr val="000000">
                      <a:alpha val="43137"/>
                    </a:srgbClr>
                  </a:outerShdw>
                </a:effectLst>
              </a:rPr>
              <a:t>Kentucky Center for Mathematics </a:t>
            </a:r>
          </a:p>
          <a:p>
            <a:pPr algn="ctr"/>
            <a:r>
              <a:rPr lang="en-US" sz="2400" b="1" dirty="0" smtClean="0">
                <a:solidFill>
                  <a:srgbClr val="336600"/>
                </a:solidFill>
                <a:effectLst>
                  <a:outerShdw blurRad="38100" dist="38100" dir="2700000" algn="tl">
                    <a:srgbClr val="000000">
                      <a:alpha val="43137"/>
                    </a:srgbClr>
                  </a:outerShdw>
                </a:effectLst>
              </a:rPr>
              <a:t>March 9</a:t>
            </a:r>
            <a:r>
              <a:rPr lang="en-US" sz="2400" b="1" baseline="30000" dirty="0" smtClean="0">
                <a:solidFill>
                  <a:srgbClr val="336600"/>
                </a:solidFill>
                <a:effectLst>
                  <a:outerShdw blurRad="38100" dist="38100" dir="2700000" algn="tl">
                    <a:srgbClr val="000000">
                      <a:alpha val="43137"/>
                    </a:srgbClr>
                  </a:outerShdw>
                </a:effectLst>
              </a:rPr>
              <a:t>th</a:t>
            </a:r>
            <a:r>
              <a:rPr lang="en-US" sz="2400" b="1" dirty="0" smtClean="0">
                <a:solidFill>
                  <a:srgbClr val="336600"/>
                </a:solidFill>
                <a:effectLst>
                  <a:outerShdw blurRad="38100" dist="38100" dir="2700000" algn="tl">
                    <a:srgbClr val="000000">
                      <a:alpha val="43137"/>
                    </a:srgbClr>
                  </a:outerShdw>
                </a:effectLst>
              </a:rPr>
              <a:t>, 2015 </a:t>
            </a:r>
          </a:p>
          <a:p>
            <a:pPr algn="ctr"/>
            <a:r>
              <a:rPr lang="en-US" sz="2400" b="1" dirty="0" smtClean="0">
                <a:solidFill>
                  <a:srgbClr val="336600"/>
                </a:solidFill>
                <a:effectLst>
                  <a:outerShdw blurRad="38100" dist="38100" dir="2700000" algn="tl">
                    <a:srgbClr val="000000">
                      <a:alpha val="43137"/>
                    </a:srgbClr>
                  </a:outerShdw>
                </a:effectLst>
              </a:rPr>
              <a:t>Hilton - Lexington, KY</a:t>
            </a:r>
            <a:endParaRPr lang="en-US" sz="2400" b="1" dirty="0">
              <a:solidFill>
                <a:srgbClr val="336600"/>
              </a:solidFill>
              <a:effectLst>
                <a:outerShdw blurRad="38100" dist="38100" dir="2700000" algn="tl">
                  <a:srgbClr val="000000">
                    <a:alpha val="43137"/>
                  </a:srgbClr>
                </a:outerShdw>
              </a:effectLst>
            </a:endParaRPr>
          </a:p>
        </p:txBody>
      </p:sp>
      <p:pic>
        <p:nvPicPr>
          <p:cNvPr id="17" name="Picture 2" descr="Picture"/>
          <p:cNvPicPr>
            <a:picLocks noChangeAspect="1" noChangeArrowheads="1" noCrop="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192486" y="533400"/>
            <a:ext cx="2275114" cy="1327151"/>
          </a:xfrm>
          <a:prstGeom prst="rect">
            <a:avLst/>
          </a:prstGeom>
          <a:noFill/>
          <a:extLst>
            <a:ext uri="{909E8E84-426E-40DD-AFC4-6F175D3DCCD1}">
              <a14:hiddenFill xmlns:a14="http://schemas.microsoft.com/office/drawing/2010/main">
                <a:solidFill>
                  <a:srgbClr val="FFFFFF"/>
                </a:solidFill>
              </a14:hiddenFill>
            </a:ext>
          </a:extLst>
        </p:spPr>
      </p:pic>
      <p:pic>
        <p:nvPicPr>
          <p:cNvPr id="16385" name="Picture 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317899" y="6172200"/>
            <a:ext cx="4978501" cy="714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87824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hape 262"/>
          <p:cNvSpPr>
            <a:spLocks noGrp="1"/>
          </p:cNvSpPr>
          <p:nvPr>
            <p:ph type="title"/>
          </p:nvPr>
        </p:nvSpPr>
        <p:spPr>
          <a:xfrm>
            <a:off x="445127" y="762000"/>
            <a:ext cx="8229600" cy="523875"/>
          </a:xfrm>
        </p:spPr>
        <p:txBody>
          <a:bodyPr tIns="45700" bIns="45700">
            <a:spAutoFit/>
          </a:bodyPr>
          <a:lstStyle/>
          <a:p>
            <a:pPr eaLnBrk="1" hangingPunct="1">
              <a:buClr>
                <a:srgbClr val="000000"/>
              </a:buClr>
              <a:buSzPct val="25000"/>
            </a:pPr>
            <a:r>
              <a:rPr lang="en-US" altLang="en-US" dirty="0" smtClean="0">
                <a:sym typeface="Arial" pitchFamily="34" charset="0"/>
              </a:rPr>
              <a:t>Required Fluencies in K-6</a:t>
            </a:r>
          </a:p>
        </p:txBody>
      </p:sp>
      <p:sp>
        <p:nvSpPr>
          <p:cNvPr id="54275"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defRPr sz="2800">
                <a:solidFill>
                  <a:srgbClr val="262626"/>
                </a:solidFill>
                <a:latin typeface="Calibri" pitchFamily="34" charset="0"/>
              </a:defRPr>
            </a:lvl1pPr>
            <a:lvl2pPr marL="742950" indent="-285750" eaLnBrk="0" hangingPunct="0">
              <a:spcBef>
                <a:spcPct val="20000"/>
              </a:spcBef>
              <a:buFont typeface="Arial" pitchFamily="34" charset="0"/>
              <a:buChar char="•"/>
              <a:defRPr sz="2400">
                <a:solidFill>
                  <a:srgbClr val="262626"/>
                </a:solidFill>
                <a:latin typeface="Calibri" pitchFamily="34" charset="0"/>
              </a:defRPr>
            </a:lvl2pPr>
            <a:lvl3pPr marL="1143000" indent="-228600" eaLnBrk="0" hangingPunct="0">
              <a:spcBef>
                <a:spcPct val="20000"/>
              </a:spcBef>
              <a:buFont typeface="Calibri" pitchFamily="34" charset="0"/>
              <a:buChar char="‒"/>
              <a:defRPr sz="2000">
                <a:solidFill>
                  <a:srgbClr val="262626"/>
                </a:solidFill>
                <a:latin typeface="Calibri" pitchFamily="34" charset="0"/>
              </a:defRPr>
            </a:lvl3pPr>
            <a:lvl4pPr marL="1600200" indent="-228600" eaLnBrk="0" hangingPunct="0">
              <a:spcBef>
                <a:spcPct val="20000"/>
              </a:spcBef>
              <a:buFont typeface="Wingdings" pitchFamily="2" charset="2"/>
              <a:buChar char="§"/>
              <a:defRPr>
                <a:solidFill>
                  <a:srgbClr val="262626"/>
                </a:solidFill>
                <a:latin typeface="Calibri" pitchFamily="34" charset="0"/>
              </a:defRPr>
            </a:lvl4pPr>
            <a:lvl5pPr marL="2057400" indent="-228600" eaLnBrk="0" hangingPunct="0">
              <a:spcBef>
                <a:spcPct val="20000"/>
              </a:spcBef>
              <a:buFont typeface="Arial" pitchFamily="34" charset="0"/>
              <a:buChar char="»"/>
              <a:defRPr sz="1600">
                <a:solidFill>
                  <a:srgbClr val="262626"/>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9pPr>
          </a:lstStyle>
          <a:p>
            <a:pPr eaLnBrk="1" hangingPunct="1">
              <a:spcBef>
                <a:spcPct val="0"/>
              </a:spcBef>
              <a:buFontTx/>
              <a:buNone/>
            </a:pPr>
            <a:fld id="{5A12D0C0-ADE4-4EE1-AB16-D467B4FAC2D2}" type="slidenum">
              <a:rPr lang="en-US" altLang="en-US" sz="1400" smtClean="0">
                <a:solidFill>
                  <a:srgbClr val="FFFFFF"/>
                </a:solidFill>
                <a:latin typeface="Arial" pitchFamily="34" charset="0"/>
                <a:cs typeface="Arial" pitchFamily="34" charset="0"/>
                <a:sym typeface="Arial" pitchFamily="34" charset="0"/>
              </a:rPr>
              <a:pPr eaLnBrk="1" hangingPunct="1">
                <a:spcBef>
                  <a:spcPct val="0"/>
                </a:spcBef>
                <a:buFontTx/>
                <a:buNone/>
              </a:pPr>
              <a:t>10</a:t>
            </a:fld>
            <a:endParaRPr lang="en-US" altLang="en-US" sz="1400" smtClean="0">
              <a:solidFill>
                <a:srgbClr val="FFFFFF"/>
              </a:solidFill>
              <a:latin typeface="Arial" pitchFamily="34" charset="0"/>
              <a:cs typeface="Arial" pitchFamily="34" charset="0"/>
              <a:sym typeface="Arial" pitchFamily="34" charset="0"/>
            </a:endParaRPr>
          </a:p>
        </p:txBody>
      </p:sp>
      <p:graphicFrame>
        <p:nvGraphicFramePr>
          <p:cNvPr id="263" name="Shape 263"/>
          <p:cNvGraphicFramePr/>
          <p:nvPr/>
        </p:nvGraphicFramePr>
        <p:xfrm>
          <a:off x="484188" y="1277938"/>
          <a:ext cx="8175625" cy="4970460"/>
        </p:xfrm>
        <a:graphic>
          <a:graphicData uri="http://schemas.openxmlformats.org/drawingml/2006/table">
            <a:tbl>
              <a:tblPr firstRow="1" bandRow="1">
                <a:noFill/>
              </a:tblPr>
              <a:tblGrid>
                <a:gridCol w="1038134"/>
                <a:gridCol w="1377279"/>
                <a:gridCol w="5760212"/>
              </a:tblGrid>
              <a:tr h="451009">
                <a:tc>
                  <a:txBody>
                    <a:bodyPr/>
                    <a:lstStyle/>
                    <a:p>
                      <a:pPr marL="0" marR="0" lvl="0" indent="0" algn="l" defTabSz="914400" rtl="0" eaLnBrk="1" latinLnBrk="0" hangingPunct="1">
                        <a:lnSpc>
                          <a:spcPct val="115000"/>
                        </a:lnSpc>
                        <a:spcBef>
                          <a:spcPts val="0"/>
                        </a:spcBef>
                        <a:spcAft>
                          <a:spcPts val="0"/>
                        </a:spcAft>
                        <a:buClr>
                          <a:schemeClr val="dk1"/>
                        </a:buClr>
                        <a:buSzPct val="25000"/>
                        <a:buNone/>
                      </a:pPr>
                      <a:r>
                        <a:rPr lang="x-none" sz="2200" b="1" i="0" u="none" strike="noStrike" kern="1200" cap="none" baseline="0">
                          <a:solidFill>
                            <a:schemeClr val="lt1"/>
                          </a:solidFill>
                          <a:latin typeface="Calibri" pitchFamily="34" charset="0"/>
                          <a:ea typeface="+mn-ea"/>
                          <a:cs typeface="Calibri" pitchFamily="34" charset="0"/>
                        </a:rPr>
                        <a:t>Grade</a:t>
                      </a:r>
                    </a:p>
                  </a:txBody>
                  <a:tcPr marL="68569" marR="68569"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00" rtl="0" eaLnBrk="1" latinLnBrk="0" hangingPunct="1">
                        <a:lnSpc>
                          <a:spcPct val="115000"/>
                        </a:lnSpc>
                        <a:spcBef>
                          <a:spcPts val="0"/>
                        </a:spcBef>
                        <a:spcAft>
                          <a:spcPts val="0"/>
                        </a:spcAft>
                        <a:buClr>
                          <a:schemeClr val="dk1"/>
                        </a:buClr>
                        <a:buSzPct val="25000"/>
                        <a:buNone/>
                      </a:pPr>
                      <a:r>
                        <a:rPr lang="x-none" sz="2200" b="1" i="0" u="none" strike="noStrike" kern="1200" cap="none" baseline="0">
                          <a:solidFill>
                            <a:schemeClr val="lt1"/>
                          </a:solidFill>
                          <a:latin typeface="Calibri" pitchFamily="34" charset="0"/>
                          <a:ea typeface="+mn-ea"/>
                          <a:cs typeface="Calibri" pitchFamily="34" charset="0"/>
                        </a:rPr>
                        <a:t>Standard</a:t>
                      </a:r>
                    </a:p>
                  </a:txBody>
                  <a:tcPr marL="68569" marR="68569"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00" rtl="0" eaLnBrk="1" latinLnBrk="0" hangingPunct="1">
                        <a:lnSpc>
                          <a:spcPct val="115000"/>
                        </a:lnSpc>
                        <a:spcBef>
                          <a:spcPts val="0"/>
                        </a:spcBef>
                        <a:spcAft>
                          <a:spcPts val="0"/>
                        </a:spcAft>
                        <a:buClr>
                          <a:schemeClr val="dk1"/>
                        </a:buClr>
                        <a:buSzPct val="25000"/>
                        <a:buNone/>
                      </a:pPr>
                      <a:r>
                        <a:rPr lang="x-none" sz="2200" b="1" i="0" u="none" strike="noStrike" kern="1200" cap="none" baseline="0">
                          <a:solidFill>
                            <a:schemeClr val="lt1"/>
                          </a:solidFill>
                          <a:latin typeface="Calibri" pitchFamily="34" charset="0"/>
                          <a:ea typeface="+mn-ea"/>
                          <a:cs typeface="Calibri" pitchFamily="34" charset="0"/>
                        </a:rPr>
                        <a:t>Required Fluency</a:t>
                      </a:r>
                    </a:p>
                  </a:txBody>
                  <a:tcPr marL="68569" marR="68569"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r>
              <a:tr h="451009">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K</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a:solidFill>
                        <a:schemeClr val="dk1"/>
                      </a:solidFill>
                      <a:prstDash val="solid"/>
                      <a:round/>
                      <a:headEnd type="none" w="med" len="med"/>
                      <a:tailEnd type="none" w="med" len="med"/>
                    </a:lnB>
                  </a:tcPr>
                </a:tc>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K.OA.5</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a:solidFill>
                        <a:schemeClr val="dk1"/>
                      </a:solidFill>
                      <a:prstDash val="solid"/>
                      <a:round/>
                      <a:headEnd type="none" w="med" len="med"/>
                      <a:tailEnd type="none" w="med" len="med"/>
                    </a:lnB>
                  </a:tcPr>
                </a:tc>
                <a:tc>
                  <a:txBody>
                    <a:bodyPr/>
                    <a:lstStyle/>
                    <a:p>
                      <a:pPr marL="0" marR="0" lvl="0" indent="0" algn="l"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Add/subtract within 5</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a:solidFill>
                        <a:schemeClr val="dk1"/>
                      </a:solidFill>
                      <a:prstDash val="solid"/>
                      <a:round/>
                      <a:headEnd type="none" w="med" len="med"/>
                      <a:tailEnd type="none" w="med" len="med"/>
                    </a:lnB>
                  </a:tcPr>
                </a:tc>
              </a:tr>
              <a:tr h="451009">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1</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1.OA.6</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c>
                  <a:txBody>
                    <a:bodyPr/>
                    <a:lstStyle/>
                    <a:p>
                      <a:pPr marL="0" marR="0" lvl="0" indent="0" algn="l"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Add/subtract within 10</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r>
              <a:tr h="997280">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2</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2.OA.2</a:t>
                      </a:r>
                    </a:p>
                    <a:p>
                      <a:pPr marL="0" marR="0" lvl="0" indent="0" algn="ctr"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2.NBT.5</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c>
                  <a:txBody>
                    <a:bodyPr/>
                    <a:lstStyle/>
                    <a:p>
                      <a:pPr marL="0" marR="0" lvl="0" indent="0" algn="l"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Add/subtract within 20 (know single-digit sums from memory)</a:t>
                      </a:r>
                    </a:p>
                    <a:p>
                      <a:pPr marL="0" marR="0" lvl="0" indent="0" algn="l"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Add/subtract within 100</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r>
              <a:tr h="997280">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3</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3.OA.7</a:t>
                      </a:r>
                    </a:p>
                    <a:p>
                      <a:pPr marL="0" marR="0" lvl="0" indent="0" algn="ctr"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3.NBT.2</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c>
                  <a:txBody>
                    <a:bodyPr/>
                    <a:lstStyle/>
                    <a:p>
                      <a:pPr marL="0" marR="0" lvl="0" indent="0" algn="l"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Multiply/divide within 100 (know single-digit products from memory)</a:t>
                      </a:r>
                    </a:p>
                    <a:p>
                      <a:pPr marL="0" marR="0" lvl="0" indent="0" algn="l"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Add/subtract within 1000</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r>
              <a:tr h="451009">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4</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4.NBT.4</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c>
                  <a:txBody>
                    <a:bodyPr/>
                    <a:lstStyle/>
                    <a:p>
                      <a:pPr marL="0" marR="0" lvl="0" indent="0" algn="l"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Add/subtract within 1,000,000</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r>
              <a:tr h="451009">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5</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5.NBT.5</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c>
                  <a:txBody>
                    <a:bodyPr/>
                    <a:lstStyle/>
                    <a:p>
                      <a:pPr marL="0" marR="0" lvl="0" indent="0" algn="l"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Multi-digit multiplication</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r>
              <a:tr h="720855">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6</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c>
                  <a:txBody>
                    <a:bodyPr/>
                    <a:lstStyle/>
                    <a:p>
                      <a:pPr marL="0" marR="0" lvl="0" indent="0" algn="ctr"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6.NS.2,3</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c>
                  <a:txBody>
                    <a:bodyPr/>
                    <a:lstStyle/>
                    <a:p>
                      <a:pPr marL="0" marR="0" lvl="0" indent="0" algn="l"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Multi-digit division</a:t>
                      </a:r>
                    </a:p>
                    <a:p>
                      <a:pPr marL="0" marR="0" lvl="0" indent="0" algn="l" defTabSz="914400" rtl="0" eaLnBrk="1" latinLnBrk="0" hangingPunct="1">
                        <a:lnSpc>
                          <a:spcPct val="100000"/>
                        </a:lnSpc>
                        <a:spcBef>
                          <a:spcPts val="0"/>
                        </a:spcBef>
                        <a:spcAft>
                          <a:spcPts val="0"/>
                        </a:spcAft>
                        <a:buClr>
                          <a:schemeClr val="dk1"/>
                        </a:buClr>
                        <a:buSzPct val="25000"/>
                        <a:buNone/>
                      </a:pPr>
                      <a:r>
                        <a:rPr lang="x-none" sz="2000" b="0" i="0" u="none" strike="noStrike" kern="1200" cap="none" baseline="0">
                          <a:solidFill>
                            <a:srgbClr val="000000"/>
                          </a:solidFill>
                          <a:latin typeface="Calibri" pitchFamily="34" charset="0"/>
                          <a:ea typeface="+mn-ea"/>
                          <a:cs typeface="Calibri" pitchFamily="34" charset="0"/>
                        </a:rPr>
                        <a:t>Multi-digit decimal operations</a:t>
                      </a:r>
                    </a:p>
                  </a:txBody>
                  <a:tcPr marL="68569" marR="68569" marT="0" marB="0" anchor="ctr">
                    <a:lnL w="12700" cap="flat">
                      <a:solidFill>
                        <a:schemeClr val="dk1"/>
                      </a:solidFill>
                      <a:prstDash val="solid"/>
                      <a:round/>
                      <a:headEnd type="none" w="med" len="med"/>
                      <a:tailEnd type="none" w="med" len="med"/>
                    </a:lnL>
                    <a:lnR w="12700" cap="flat">
                      <a:solidFill>
                        <a:schemeClr val="dk1"/>
                      </a:solidFill>
                      <a:prstDash val="solid"/>
                      <a:round/>
                      <a:headEnd type="none" w="med" len="med"/>
                      <a:tailEnd type="none" w="med" len="med"/>
                    </a:lnR>
                    <a:lnT w="12700" cap="flat">
                      <a:solidFill>
                        <a:schemeClr val="dk1"/>
                      </a:solidFill>
                      <a:prstDash val="solid"/>
                      <a:round/>
                      <a:headEnd type="none" w="med" len="med"/>
                      <a:tailEnd type="none" w="med" len="med"/>
                    </a:lnT>
                    <a:lnB w="12700" cap="flat">
                      <a:solidFill>
                        <a:schemeClr val="dk1"/>
                      </a:solidFill>
                      <a:prstDash val="solid"/>
                      <a:round/>
                      <a:headEnd type="none" w="med" len="med"/>
                      <a:tailEnd type="none" w="med" len="med"/>
                    </a:lnB>
                  </a:tcPr>
                </a:tc>
              </a:tr>
            </a:tbl>
          </a:graphicData>
        </a:graphic>
      </p:graphicFrame>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64286204"/>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95" y="2757330"/>
            <a:ext cx="680179" cy="733739"/>
          </a:xfrm>
          <a:prstGeom prst="rect">
            <a:avLst/>
          </a:prstGeom>
          <a:noFill/>
          <a:ln>
            <a:noFill/>
          </a:ln>
        </p:spPr>
      </p:pic>
      <p:pic>
        <p:nvPicPr>
          <p:cNvPr id="4" name="Picture 3"/>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8195" y="2071530"/>
            <a:ext cx="680179" cy="762000"/>
          </a:xfrm>
          <a:prstGeom prst="rect">
            <a:avLst/>
          </a:prstGeom>
          <a:noFill/>
          <a:ln>
            <a:noFill/>
          </a:ln>
        </p:spPr>
      </p:pic>
      <p:sp>
        <p:nvSpPr>
          <p:cNvPr id="2" name="Title 1"/>
          <p:cNvSpPr>
            <a:spLocks noGrp="1"/>
          </p:cNvSpPr>
          <p:nvPr>
            <p:ph type="title"/>
          </p:nvPr>
        </p:nvSpPr>
        <p:spPr>
          <a:xfrm>
            <a:off x="445126" y="0"/>
            <a:ext cx="8229600" cy="1143000"/>
          </a:xfrm>
        </p:spPr>
        <p:txBody>
          <a:bodyPr>
            <a:normAutofit/>
          </a:bodyPr>
          <a:lstStyle/>
          <a:p>
            <a:r>
              <a:rPr lang="en-US" sz="2600" b="1" i="1" dirty="0" smtClean="0">
                <a:solidFill>
                  <a:srgbClr val="C00000"/>
                </a:solidFill>
                <a:effectLst>
                  <a:outerShdw blurRad="38100" dist="38100" dir="2700000" algn="tl">
                    <a:srgbClr val="000000">
                      <a:alpha val="43137"/>
                    </a:srgbClr>
                  </a:outerShdw>
                </a:effectLst>
              </a:rPr>
              <a:t>An Overview of the Shifts</a:t>
            </a:r>
            <a:endParaRPr lang="en-US" sz="2600" b="1" i="1"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762000" y="1234851"/>
            <a:ext cx="7967662" cy="4525963"/>
          </a:xfrm>
        </p:spPr>
        <p:txBody>
          <a:bodyPr>
            <a:normAutofit/>
          </a:bodyPr>
          <a:lstStyle/>
          <a:p>
            <a:pPr marL="0" indent="0">
              <a:buNone/>
            </a:pPr>
            <a:r>
              <a:rPr lang="en-US" sz="2600" dirty="0">
                <a:latin typeface="Lucida Sans" panose="020B0602030504020204" pitchFamily="34" charset="0"/>
                <a:ea typeface="Arial" pitchFamily="31" charset="0"/>
                <a:cs typeface="Big Caslon"/>
              </a:rPr>
              <a:t>The CCSS bring three key shifts to </a:t>
            </a:r>
            <a:r>
              <a:rPr lang="en-US" sz="2600" dirty="0" smtClean="0">
                <a:latin typeface="Lucida Sans" panose="020B0602030504020204" pitchFamily="34" charset="0"/>
                <a:ea typeface="Arial" pitchFamily="31" charset="0"/>
                <a:cs typeface="Big Caslon"/>
              </a:rPr>
              <a:t>mathematics instruction </a:t>
            </a:r>
            <a:r>
              <a:rPr lang="en-US" sz="2600" dirty="0">
                <a:latin typeface="Lucida Sans" panose="020B0602030504020204" pitchFamily="34" charset="0"/>
                <a:ea typeface="Arial" pitchFamily="31" charset="0"/>
                <a:cs typeface="Big Caslon"/>
              </a:rPr>
              <a:t>and assessment</a:t>
            </a:r>
            <a:r>
              <a:rPr lang="en-US" sz="2600" dirty="0" smtClean="0">
                <a:latin typeface="Lucida Sans" panose="020B0602030504020204" pitchFamily="34" charset="0"/>
                <a:ea typeface="Arial" pitchFamily="31" charset="0"/>
                <a:cs typeface="Big Caslon"/>
              </a:rPr>
              <a:t>.</a:t>
            </a:r>
            <a:endParaRPr lang="en-US" b="1" dirty="0" smtClean="0">
              <a:latin typeface="Lucida Sans" panose="020B0602030504020204" pitchFamily="34" charset="0"/>
              <a:ea typeface="Arial" pitchFamily="31" charset="0"/>
              <a:cs typeface="Big Caslon"/>
            </a:endParaRPr>
          </a:p>
          <a:p>
            <a:pPr marL="914400" indent="-457200">
              <a:buAutoNum type="arabicPeriod"/>
            </a:pPr>
            <a:r>
              <a:rPr lang="en-US" sz="2600" b="1" dirty="0" smtClean="0">
                <a:effectLst>
                  <a:outerShdw blurRad="38100" dist="38100" dir="2700000" algn="tl">
                    <a:srgbClr val="000000">
                      <a:alpha val="43137"/>
                    </a:srgbClr>
                  </a:outerShdw>
                </a:effectLst>
                <a:latin typeface="Lucida Sans" panose="020B0602030504020204" pitchFamily="34" charset="0"/>
                <a:ea typeface="Arial" pitchFamily="31" charset="0"/>
                <a:cs typeface="Big Caslon"/>
              </a:rPr>
              <a:t>Focus</a:t>
            </a:r>
            <a:r>
              <a:rPr lang="en-US" sz="2600" b="1" dirty="0" smtClean="0">
                <a:latin typeface="Lucida Sans" panose="020B0602030504020204" pitchFamily="34" charset="0"/>
                <a:ea typeface="Arial" pitchFamily="31" charset="0"/>
                <a:cs typeface="Big Caslon"/>
              </a:rPr>
              <a:t> </a:t>
            </a:r>
            <a:r>
              <a:rPr lang="en-US" sz="2600" dirty="0" smtClean="0">
                <a:latin typeface="Lucida Sans" panose="020B0602030504020204" pitchFamily="34" charset="0"/>
                <a:ea typeface="Arial" pitchFamily="31" charset="0"/>
                <a:cs typeface="Big Caslon"/>
              </a:rPr>
              <a:t>strongly where the standards focus*</a:t>
            </a:r>
            <a:endParaRPr lang="en-US" sz="2200" b="1" dirty="0">
              <a:latin typeface="Lucida Sans" panose="020B0602030504020204" pitchFamily="34" charset="0"/>
              <a:ea typeface="Arial" pitchFamily="31" charset="0"/>
              <a:cs typeface="Big Caslon"/>
            </a:endParaRPr>
          </a:p>
          <a:p>
            <a:pPr marL="914400" indent="-457200">
              <a:buAutoNum type="arabicPeriod"/>
            </a:pPr>
            <a:r>
              <a:rPr lang="en-US" sz="2600" b="1" dirty="0" smtClean="0">
                <a:effectLst>
                  <a:outerShdw blurRad="38100" dist="38100" dir="2700000" algn="tl">
                    <a:srgbClr val="000000">
                      <a:alpha val="43137"/>
                    </a:srgbClr>
                  </a:outerShdw>
                </a:effectLst>
                <a:latin typeface="Lucida Sans" panose="020B0602030504020204" pitchFamily="34" charset="0"/>
                <a:ea typeface="Arial" pitchFamily="31" charset="0"/>
                <a:cs typeface="Big Caslon"/>
              </a:rPr>
              <a:t>Coherence</a:t>
            </a:r>
            <a:r>
              <a:rPr lang="en-US" sz="2600" b="1" dirty="0">
                <a:effectLst>
                  <a:outerShdw blurRad="38100" dist="38100" dir="2700000" algn="tl">
                    <a:srgbClr val="000000">
                      <a:alpha val="43137"/>
                    </a:srgbClr>
                  </a:outerShdw>
                </a:effectLst>
                <a:latin typeface="Lucida Sans" panose="020B0602030504020204" pitchFamily="34" charset="0"/>
                <a:ea typeface="Arial" pitchFamily="31" charset="0"/>
                <a:cs typeface="Big Caslon"/>
              </a:rPr>
              <a:t>: </a:t>
            </a:r>
            <a:r>
              <a:rPr lang="en-US" sz="2600" dirty="0">
                <a:latin typeface="Lucida Sans" panose="020B0602030504020204" pitchFamily="34" charset="0"/>
                <a:ea typeface="Arial" pitchFamily="31" charset="0"/>
                <a:cs typeface="Big Caslon"/>
              </a:rPr>
              <a:t>think across </a:t>
            </a:r>
            <a:r>
              <a:rPr lang="en-US" sz="2600" dirty="0" smtClean="0">
                <a:latin typeface="Lucida Sans" panose="020B0602030504020204" pitchFamily="34" charset="0"/>
                <a:ea typeface="Arial" pitchFamily="31" charset="0"/>
                <a:cs typeface="Big Caslon"/>
              </a:rPr>
              <a:t>grades</a:t>
            </a:r>
            <a:r>
              <a:rPr lang="en-US" sz="2600" dirty="0">
                <a:latin typeface="Lucida Sans" panose="020B0602030504020204" pitchFamily="34" charset="0"/>
                <a:ea typeface="Arial" pitchFamily="31" charset="0"/>
                <a:cs typeface="Big Caslon"/>
              </a:rPr>
              <a:t>, and link to major topics </a:t>
            </a:r>
            <a:r>
              <a:rPr lang="en-US" sz="2600" dirty="0" smtClean="0">
                <a:latin typeface="Lucida Sans" panose="020B0602030504020204" pitchFamily="34" charset="0"/>
                <a:ea typeface="Arial" pitchFamily="31" charset="0"/>
                <a:cs typeface="Big Caslon"/>
              </a:rPr>
              <a:t>within </a:t>
            </a:r>
            <a:r>
              <a:rPr lang="en-US" sz="2600" dirty="0">
                <a:latin typeface="Lucida Sans" panose="020B0602030504020204" pitchFamily="34" charset="0"/>
                <a:ea typeface="Arial" pitchFamily="31" charset="0"/>
                <a:cs typeface="Big Caslon"/>
              </a:rPr>
              <a:t>grades </a:t>
            </a:r>
            <a:endParaRPr lang="en-US" sz="2200" b="1" dirty="0">
              <a:latin typeface="Lucida Sans" panose="020B0602030504020204" pitchFamily="34" charset="0"/>
              <a:ea typeface="Arial" pitchFamily="31" charset="0"/>
              <a:cs typeface="Big Caslon"/>
            </a:endParaRPr>
          </a:p>
          <a:p>
            <a:pPr marL="914400" indent="-457200">
              <a:buAutoNum type="arabicPeriod"/>
            </a:pPr>
            <a:r>
              <a:rPr lang="en-US" sz="2600" b="1" dirty="0" smtClean="0">
                <a:effectLst>
                  <a:outerShdw blurRad="38100" dist="38100" dir="2700000" algn="tl">
                    <a:srgbClr val="000000">
                      <a:alpha val="43137"/>
                    </a:srgbClr>
                  </a:outerShdw>
                </a:effectLst>
                <a:latin typeface="Lucida Sans" panose="020B0602030504020204" pitchFamily="34" charset="0"/>
                <a:ea typeface="Arial" pitchFamily="31" charset="0"/>
                <a:cs typeface="Big Caslon"/>
              </a:rPr>
              <a:t>Rigor</a:t>
            </a:r>
            <a:r>
              <a:rPr lang="en-US" sz="2600" b="1" dirty="0">
                <a:effectLst>
                  <a:outerShdw blurRad="38100" dist="38100" dir="2700000" algn="tl">
                    <a:srgbClr val="000000">
                      <a:alpha val="43137"/>
                    </a:srgbClr>
                  </a:outerShdw>
                </a:effectLst>
                <a:latin typeface="Lucida Sans" panose="020B0602030504020204" pitchFamily="34" charset="0"/>
                <a:ea typeface="Arial" pitchFamily="31" charset="0"/>
                <a:cs typeface="Big Caslon"/>
              </a:rPr>
              <a:t>: </a:t>
            </a:r>
            <a:r>
              <a:rPr lang="en-US" sz="2600" dirty="0">
                <a:latin typeface="Lucida Sans" panose="020B0602030504020204" pitchFamily="34" charset="0"/>
                <a:ea typeface="Arial" pitchFamily="31" charset="0"/>
                <a:cs typeface="Big Caslon"/>
              </a:rPr>
              <a:t>in major topics* pursue: </a:t>
            </a:r>
          </a:p>
          <a:p>
            <a:pPr marL="0" indent="0">
              <a:buNone/>
            </a:pPr>
            <a:r>
              <a:rPr lang="en-US" sz="2600" dirty="0" smtClean="0">
                <a:latin typeface="Lucida Sans" panose="020B0602030504020204" pitchFamily="34" charset="0"/>
                <a:ea typeface="Arial" pitchFamily="31" charset="0"/>
                <a:cs typeface="Big Caslon"/>
              </a:rPr>
              <a:t>		 -- conceptual </a:t>
            </a:r>
            <a:r>
              <a:rPr lang="en-US" sz="2600" dirty="0">
                <a:latin typeface="Lucida Sans" panose="020B0602030504020204" pitchFamily="34" charset="0"/>
                <a:ea typeface="Arial" pitchFamily="31" charset="0"/>
                <a:cs typeface="Big Caslon"/>
              </a:rPr>
              <a:t>understanding,</a:t>
            </a:r>
          </a:p>
          <a:p>
            <a:pPr marL="0" indent="0">
              <a:buNone/>
            </a:pPr>
            <a:r>
              <a:rPr lang="en-US" sz="2600" dirty="0" smtClean="0">
                <a:latin typeface="Lucida Sans" panose="020B0602030504020204" pitchFamily="34" charset="0"/>
                <a:ea typeface="Arial" pitchFamily="31" charset="0"/>
                <a:cs typeface="Big Caslon"/>
              </a:rPr>
              <a:t>		 -- procedural </a:t>
            </a:r>
            <a:r>
              <a:rPr lang="en-US" sz="2600" dirty="0">
                <a:latin typeface="Lucida Sans" panose="020B0602030504020204" pitchFamily="34" charset="0"/>
                <a:ea typeface="Arial" pitchFamily="31" charset="0"/>
                <a:cs typeface="Big Caslon"/>
              </a:rPr>
              <a:t>skill and fluency, </a:t>
            </a:r>
            <a:r>
              <a:rPr lang="en-US" sz="2600" dirty="0" smtClean="0">
                <a:latin typeface="Lucida Sans" panose="020B0602030504020204" pitchFamily="34" charset="0"/>
                <a:ea typeface="Arial" pitchFamily="31" charset="0"/>
                <a:cs typeface="Big Caslon"/>
              </a:rPr>
              <a:t>and    </a:t>
            </a:r>
          </a:p>
          <a:p>
            <a:pPr marL="0" indent="0">
              <a:buNone/>
            </a:pPr>
            <a:r>
              <a:rPr lang="en-US" sz="2600" dirty="0">
                <a:latin typeface="Lucida Sans" panose="020B0602030504020204" pitchFamily="34" charset="0"/>
                <a:ea typeface="Arial" pitchFamily="31" charset="0"/>
                <a:cs typeface="Big Caslon"/>
              </a:rPr>
              <a:t> </a:t>
            </a:r>
            <a:r>
              <a:rPr lang="en-US" sz="2600" dirty="0" smtClean="0">
                <a:latin typeface="Lucida Sans" panose="020B0602030504020204" pitchFamily="34" charset="0"/>
                <a:ea typeface="Arial" pitchFamily="31" charset="0"/>
                <a:cs typeface="Big Caslon"/>
              </a:rPr>
              <a:t>                  -- application </a:t>
            </a:r>
            <a:r>
              <a:rPr lang="en-US" sz="2600" dirty="0">
                <a:latin typeface="Lucida Sans" panose="020B0602030504020204" pitchFamily="34" charset="0"/>
                <a:ea typeface="Arial" pitchFamily="31" charset="0"/>
                <a:cs typeface="Big Caslon"/>
              </a:rPr>
              <a:t>with equal </a:t>
            </a:r>
            <a:r>
              <a:rPr lang="en-US" sz="2600" dirty="0" smtClean="0">
                <a:latin typeface="Lucida Sans" panose="020B0602030504020204" pitchFamily="34" charset="0"/>
                <a:ea typeface="Arial" pitchFamily="31" charset="0"/>
                <a:cs typeface="Big Caslon"/>
              </a:rPr>
              <a:t>intensity.</a:t>
            </a:r>
          </a:p>
          <a:p>
            <a:pPr marL="0" indent="0">
              <a:buNone/>
            </a:pPr>
            <a:endParaRPr lang="en-US" sz="1600" dirty="0">
              <a:latin typeface="Lucida Sans" panose="020B0602030504020204" pitchFamily="34" charset="0"/>
              <a:ea typeface="Arial" pitchFamily="31" charset="0"/>
              <a:cs typeface="Big Caslon"/>
            </a:endParaRPr>
          </a:p>
        </p:txBody>
      </p:sp>
      <p:pic>
        <p:nvPicPr>
          <p:cNvPr id="6" name="Picture 5"/>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8195" y="3491069"/>
            <a:ext cx="680179" cy="695011"/>
          </a:xfrm>
          <a:prstGeom prst="rect">
            <a:avLst/>
          </a:prstGeom>
          <a:noFill/>
          <a:ln>
            <a:noFill/>
          </a:ln>
        </p:spPr>
      </p:pic>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Subtitle 2"/>
          <p:cNvSpPr txBox="1">
            <a:spLocks/>
          </p:cNvSpPr>
          <p:nvPr/>
        </p:nvSpPr>
        <p:spPr>
          <a:xfrm>
            <a:off x="521327" y="5742025"/>
            <a:ext cx="8077199" cy="1674920"/>
          </a:xfrm>
          <a:prstGeom prst="rect">
            <a:avLst/>
          </a:prstGeom>
        </p:spPr>
        <p:txBody>
          <a:bodyPr vert="horz" lIns="91440" tIns="45720" rIns="91440" bIns="45720" rtlCol="0">
            <a:normAutofit/>
          </a:bodyPr>
          <a:lst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pPr marL="68580" indent="0">
              <a:buNone/>
            </a:pPr>
            <a:r>
              <a:rPr lang="en-US" sz="1400" dirty="0" smtClean="0"/>
              <a:t>*For a list of major, supporting, and additional clusters by grade, please refer to ‘Where to focus by grade level” at </a:t>
            </a:r>
            <a:r>
              <a:rPr lang="en-US" sz="1400" dirty="0" smtClean="0">
                <a:hlinkClick r:id="rId7"/>
              </a:rPr>
              <a:t>http://achievethecore.org/shifts-mathematics</a:t>
            </a:r>
            <a:r>
              <a:rPr lang="en-US" sz="1400" dirty="0" smtClean="0"/>
              <a:t> </a:t>
            </a:r>
          </a:p>
          <a:p>
            <a:endParaRPr lang="en-US" dirty="0"/>
          </a:p>
        </p:txBody>
      </p:sp>
      <p:sp>
        <p:nvSpPr>
          <p:cNvPr id="9" name="Rectangle 8"/>
          <p:cNvSpPr/>
          <p:nvPr/>
        </p:nvSpPr>
        <p:spPr>
          <a:xfrm>
            <a:off x="1613630" y="0"/>
            <a:ext cx="7561685" cy="646331"/>
          </a:xfrm>
          <a:prstGeom prst="rect">
            <a:avLst/>
          </a:prstGeom>
          <a:solidFill>
            <a:schemeClr val="bg1"/>
          </a:solidFill>
        </p:spPr>
        <p:txBody>
          <a:bodyPr wrap="none">
            <a:spAutoFit/>
          </a:bodyPr>
          <a:lstStyle/>
          <a:p>
            <a:r>
              <a:rPr lang="en-US" sz="3600" b="1" dirty="0">
                <a:solidFill>
                  <a:srgbClr val="C00000"/>
                </a:solidFill>
                <a:effectLst>
                  <a:outerShdw blurRad="38100" dist="38100" dir="2700000" algn="tl">
                    <a:srgbClr val="000000">
                      <a:alpha val="43137"/>
                    </a:srgbClr>
                  </a:outerShdw>
                </a:effectLst>
              </a:rPr>
              <a:t>How Are The Standards Different?</a:t>
            </a:r>
            <a:endParaRPr lang="en-US" sz="3600" dirty="0"/>
          </a:p>
        </p:txBody>
      </p:sp>
    </p:spTree>
    <p:extLst>
      <p:ext uri="{BB962C8B-B14F-4D97-AF65-F5344CB8AC3E}">
        <p14:creationId xmlns:p14="http://schemas.microsoft.com/office/powerpoint/2010/main" val="1099665823"/>
      </p:ext>
    </p:extLst>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 name="Shape 277"/>
          <p:cNvSpPr txBox="1">
            <a:spLocks noGrp="1"/>
          </p:cNvSpPr>
          <p:nvPr>
            <p:ph type="body" idx="4294967295"/>
          </p:nvPr>
        </p:nvSpPr>
        <p:spPr>
          <a:xfrm>
            <a:off x="503238" y="609600"/>
            <a:ext cx="8137525" cy="5647660"/>
          </a:xfrm>
        </p:spPr>
        <p:txBody>
          <a:bodyPr tIns="45700" bIns="45700" rtlCol="0">
            <a:spAutoFit/>
          </a:bodyPr>
          <a:lstStyle/>
          <a:p>
            <a:pPr marL="0" indent="0" eaLnBrk="1" fontAlgn="auto" hangingPunct="1">
              <a:spcBef>
                <a:spcPts val="480"/>
              </a:spcBef>
              <a:spcAft>
                <a:spcPts val="0"/>
              </a:spcAft>
              <a:buClr>
                <a:schemeClr val="dk1"/>
              </a:buClr>
              <a:buSzPct val="25000"/>
              <a:buFont typeface="Arial"/>
              <a:buNone/>
              <a:defRPr/>
            </a:pPr>
            <a:r>
              <a:rPr lang="x-none" sz="2400">
                <a:solidFill>
                  <a:schemeClr val="dk1"/>
                </a:solidFill>
                <a:latin typeface="+mj-lt"/>
                <a:cs typeface="Calibri" pitchFamily="34" charset="0"/>
                <a:sym typeface="Arial"/>
              </a:rPr>
              <a:t>You have just purchased an expensive Grecian urn and asked the dealer to ship it to your house. He picks up a hammer, shatters it into pieces, and explains that he will send one piece a day in an envelope for the next year. You object; he says “don’t worry, I’ll make sure that you get every single piece, and the markings are clear, so you’ll be able to glue them all back together. I’ve got it covered.” Absurd, no? But this is the way many school systems require teachers to deliver mathematics to their students; one piece (i.e. one standard) at a time. They promise their customers (the taxpayers) that by the end of the year they will have “covered” the standards.	</a:t>
            </a:r>
            <a:r>
              <a:rPr lang="x-none" sz="2000" smtClean="0">
                <a:solidFill>
                  <a:schemeClr val="dk1"/>
                </a:solidFill>
                <a:latin typeface="+mj-lt"/>
                <a:sym typeface="Arial"/>
              </a:rPr>
              <a:t>~</a:t>
            </a:r>
            <a:r>
              <a:rPr lang="x-none" sz="2000">
                <a:solidFill>
                  <a:schemeClr val="dk1"/>
                </a:solidFill>
                <a:latin typeface="+mj-lt"/>
                <a:sym typeface="Arial"/>
              </a:rPr>
              <a:t>Excerpt from </a:t>
            </a:r>
            <a:r>
              <a:rPr lang="x-none" sz="2000" i="1">
                <a:solidFill>
                  <a:schemeClr val="dk1"/>
                </a:solidFill>
                <a:latin typeface="+mj-lt"/>
                <a:sym typeface="Arial"/>
              </a:rPr>
              <a:t>The Structure is </a:t>
            </a:r>
            <a:r>
              <a:rPr lang="x-none" sz="2000" i="1" smtClean="0">
                <a:solidFill>
                  <a:schemeClr val="dk1"/>
                </a:solidFill>
                <a:latin typeface="+mj-lt"/>
                <a:sym typeface="Arial"/>
              </a:rPr>
              <a:t>the</a:t>
            </a:r>
            <a:r>
              <a:rPr lang="en-US" sz="2000" i="1" dirty="0" smtClean="0">
                <a:solidFill>
                  <a:schemeClr val="dk1"/>
                </a:solidFill>
                <a:latin typeface="+mj-lt"/>
                <a:sym typeface="Arial"/>
              </a:rPr>
              <a:t> S</a:t>
            </a:r>
            <a:r>
              <a:rPr lang="x-none" sz="2000" i="1" smtClean="0">
                <a:solidFill>
                  <a:schemeClr val="dk1"/>
                </a:solidFill>
                <a:latin typeface="+mj-lt"/>
                <a:sym typeface="Arial"/>
              </a:rPr>
              <a:t>tandards</a:t>
            </a:r>
            <a:endParaRPr lang="x-none" sz="2000" i="1">
              <a:solidFill>
                <a:schemeClr val="dk1"/>
              </a:solidFill>
              <a:latin typeface="+mj-lt"/>
              <a:sym typeface="Arial"/>
            </a:endParaRPr>
          </a:p>
          <a:p>
            <a:pPr marL="0" indent="0" eaLnBrk="1" fontAlgn="auto" hangingPunct="1">
              <a:spcBef>
                <a:spcPts val="600"/>
              </a:spcBef>
              <a:spcAft>
                <a:spcPts val="0"/>
              </a:spcAft>
              <a:buClr>
                <a:schemeClr val="dk1"/>
              </a:buClr>
              <a:buSzPct val="25000"/>
              <a:buFont typeface="Arial"/>
              <a:buNone/>
              <a:tabLst>
                <a:tab pos="3432175" algn="l"/>
              </a:tabLst>
              <a:defRPr/>
            </a:pPr>
            <a:r>
              <a:rPr lang="en-US" sz="2000" dirty="0" smtClean="0">
                <a:solidFill>
                  <a:schemeClr val="dk1"/>
                </a:solidFill>
                <a:latin typeface="+mj-lt"/>
                <a:sym typeface="Arial"/>
              </a:rPr>
              <a:t>                                      </a:t>
            </a:r>
            <a:r>
              <a:rPr lang="x-none" sz="2000" smtClean="0">
                <a:solidFill>
                  <a:schemeClr val="dk1"/>
                </a:solidFill>
                <a:latin typeface="+mj-lt"/>
                <a:sym typeface="Arial"/>
              </a:rPr>
              <a:t>Phil </a:t>
            </a:r>
            <a:r>
              <a:rPr lang="x-none" sz="2000">
                <a:solidFill>
                  <a:schemeClr val="dk1"/>
                </a:solidFill>
                <a:latin typeface="+mj-lt"/>
                <a:sym typeface="Arial"/>
              </a:rPr>
              <a:t>Daro, Bill McCallum, Jason Zimba</a:t>
            </a:r>
          </a:p>
        </p:txBody>
      </p:sp>
      <p:sp>
        <p:nvSpPr>
          <p:cNvPr id="56323"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defRPr sz="2800">
                <a:solidFill>
                  <a:srgbClr val="262626"/>
                </a:solidFill>
                <a:latin typeface="Calibri" pitchFamily="34" charset="0"/>
              </a:defRPr>
            </a:lvl1pPr>
            <a:lvl2pPr marL="742950" indent="-285750" eaLnBrk="0" hangingPunct="0">
              <a:spcBef>
                <a:spcPct val="20000"/>
              </a:spcBef>
              <a:buFont typeface="Arial" pitchFamily="34" charset="0"/>
              <a:buChar char="•"/>
              <a:defRPr sz="2400">
                <a:solidFill>
                  <a:srgbClr val="262626"/>
                </a:solidFill>
                <a:latin typeface="Calibri" pitchFamily="34" charset="0"/>
              </a:defRPr>
            </a:lvl2pPr>
            <a:lvl3pPr marL="1143000" indent="-228600" eaLnBrk="0" hangingPunct="0">
              <a:spcBef>
                <a:spcPct val="20000"/>
              </a:spcBef>
              <a:buFont typeface="Calibri" pitchFamily="34" charset="0"/>
              <a:buChar char="‒"/>
              <a:defRPr sz="2000">
                <a:solidFill>
                  <a:srgbClr val="262626"/>
                </a:solidFill>
                <a:latin typeface="Calibri" pitchFamily="34" charset="0"/>
              </a:defRPr>
            </a:lvl3pPr>
            <a:lvl4pPr marL="1600200" indent="-228600" eaLnBrk="0" hangingPunct="0">
              <a:spcBef>
                <a:spcPct val="20000"/>
              </a:spcBef>
              <a:buFont typeface="Wingdings" pitchFamily="2" charset="2"/>
              <a:buChar char="§"/>
              <a:defRPr>
                <a:solidFill>
                  <a:srgbClr val="262626"/>
                </a:solidFill>
                <a:latin typeface="Calibri" pitchFamily="34" charset="0"/>
              </a:defRPr>
            </a:lvl4pPr>
            <a:lvl5pPr marL="2057400" indent="-228600" eaLnBrk="0" hangingPunct="0">
              <a:spcBef>
                <a:spcPct val="20000"/>
              </a:spcBef>
              <a:buFont typeface="Arial" pitchFamily="34" charset="0"/>
              <a:buChar char="»"/>
              <a:defRPr sz="1600">
                <a:solidFill>
                  <a:srgbClr val="262626"/>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9pPr>
          </a:lstStyle>
          <a:p>
            <a:pPr eaLnBrk="1" hangingPunct="1">
              <a:spcBef>
                <a:spcPct val="0"/>
              </a:spcBef>
              <a:buFontTx/>
              <a:buNone/>
            </a:pPr>
            <a:fld id="{E651D4C5-D641-42E0-B39E-F158AEEF2305}" type="slidenum">
              <a:rPr lang="en-US" altLang="en-US" sz="1400" smtClean="0">
                <a:solidFill>
                  <a:srgbClr val="FFFFFF"/>
                </a:solidFill>
                <a:latin typeface="Arial" pitchFamily="34" charset="0"/>
                <a:cs typeface="Arial" pitchFamily="34" charset="0"/>
                <a:sym typeface="Arial" pitchFamily="34" charset="0"/>
              </a:rPr>
              <a:pPr eaLnBrk="1" hangingPunct="1">
                <a:spcBef>
                  <a:spcPct val="0"/>
                </a:spcBef>
                <a:buFontTx/>
                <a:buNone/>
              </a:pPr>
              <a:t>12</a:t>
            </a:fld>
            <a:endParaRPr lang="en-US" altLang="en-US" sz="1400" smtClean="0">
              <a:solidFill>
                <a:srgbClr val="FFFFFF"/>
              </a:solidFill>
              <a:latin typeface="Arial" pitchFamily="34" charset="0"/>
              <a:cs typeface="Arial" pitchFamily="34" charset="0"/>
              <a:sym typeface="Arial" pitchFamily="34" charset="0"/>
            </a:endParaRP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87010402"/>
      </p:ext>
    </p:extLst>
  </p:cSld>
  <p:clrMapOvr>
    <a:masterClrMapping/>
  </p:clrMapOvr>
  <mc:AlternateContent xmlns:mc="http://schemas.openxmlformats.org/markup-compatibility/2006" xmlns:p14="http://schemas.microsoft.com/office/powerpoint/2010/main">
    <mc:Choice Requires="p14">
      <p:transition spd="slow" p14:dur="125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Pictur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0"/>
            <a:ext cx="88392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1325989"/>
      </p:ext>
    </p:extLst>
  </p:cSld>
  <p:clrMapOvr>
    <a:masterClrMapping/>
  </p:clrMapOvr>
  <mc:AlternateContent xmlns:mc="http://schemas.openxmlformats.org/markup-compatibility/2006" xmlns:p14="http://schemas.microsoft.com/office/powerpoint/2010/main">
    <mc:Choice Requires="p14">
      <p:transition spd="slow" p14:dur="1250">
        <p:circle/>
      </p:transition>
    </mc:Choice>
    <mc:Fallback xmlns="">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2909" y="25442"/>
            <a:ext cx="6850298" cy="1233424"/>
          </a:xfrm>
        </p:spPr>
        <p:txBody>
          <a:bodyPr>
            <a:normAutofit/>
          </a:bodyPr>
          <a:lstStyle/>
          <a:p>
            <a:r>
              <a:rPr lang="en-US" b="1" dirty="0" smtClean="0"/>
              <a:t>Sample Item 2.NBT.1</a:t>
            </a:r>
            <a:endParaRPr lang="en-US" b="1" dirty="0"/>
          </a:p>
        </p:txBody>
      </p:sp>
      <p:sp>
        <p:nvSpPr>
          <p:cNvPr id="4" name="TextBox 3"/>
          <p:cNvSpPr txBox="1"/>
          <p:nvPr/>
        </p:nvSpPr>
        <p:spPr>
          <a:xfrm>
            <a:off x="533400" y="1447800"/>
            <a:ext cx="4929555" cy="2677656"/>
          </a:xfrm>
          <a:prstGeom prst="rect">
            <a:avLst/>
          </a:prstGeom>
          <a:noFill/>
          <a:ln w="57150">
            <a:solidFill>
              <a:schemeClr val="tx1"/>
            </a:solidFill>
          </a:ln>
        </p:spPr>
        <p:txBody>
          <a:bodyPr wrap="none" rtlCol="0">
            <a:spAutoFit/>
          </a:bodyPr>
          <a:lstStyle/>
          <a:p>
            <a:r>
              <a:rPr lang="en-US" sz="2400" b="1" dirty="0" smtClean="0">
                <a:latin typeface="Arial" panose="020B0604020202020204" pitchFamily="34" charset="0"/>
                <a:cs typeface="Arial" panose="020B0604020202020204" pitchFamily="34" charset="0"/>
              </a:rPr>
              <a:t>Which of the following numbers </a:t>
            </a:r>
          </a:p>
          <a:p>
            <a:r>
              <a:rPr lang="en-US" sz="2400" b="1" dirty="0" smtClean="0">
                <a:latin typeface="Arial" panose="020B0604020202020204" pitchFamily="34" charset="0"/>
                <a:cs typeface="Arial" panose="020B0604020202020204" pitchFamily="34" charset="0"/>
              </a:rPr>
              <a:t>has a 7 in the hundreds’ place?</a:t>
            </a:r>
          </a:p>
          <a:p>
            <a:endParaRPr lang="en-US" sz="2400" b="1" dirty="0">
              <a:latin typeface="Arial" panose="020B0604020202020204" pitchFamily="34" charset="0"/>
              <a:cs typeface="Arial" panose="020B0604020202020204" pitchFamily="34" charset="0"/>
            </a:endParaRPr>
          </a:p>
          <a:p>
            <a:pPr marL="457200" indent="-457200">
              <a:buAutoNum type="alphaLcPeriod"/>
            </a:pPr>
            <a:r>
              <a:rPr lang="en-US" sz="2400" b="1" dirty="0" smtClean="0">
                <a:latin typeface="Arial" panose="020B0604020202020204" pitchFamily="34" charset="0"/>
                <a:cs typeface="Arial" panose="020B0604020202020204" pitchFamily="34" charset="0"/>
              </a:rPr>
              <a:t>371</a:t>
            </a:r>
          </a:p>
          <a:p>
            <a:pPr marL="457200" indent="-457200">
              <a:buAutoNum type="alphaLcPeriod"/>
            </a:pPr>
            <a:r>
              <a:rPr lang="en-US" sz="2400" b="1" dirty="0" smtClean="0">
                <a:latin typeface="Arial" panose="020B0604020202020204" pitchFamily="34" charset="0"/>
                <a:cs typeface="Arial" panose="020B0604020202020204" pitchFamily="34" charset="0"/>
              </a:rPr>
              <a:t>6713</a:t>
            </a:r>
          </a:p>
          <a:p>
            <a:pPr marL="457200" indent="-457200">
              <a:buAutoNum type="alphaLcPeriod"/>
            </a:pPr>
            <a:r>
              <a:rPr lang="en-US" sz="2400" b="1" dirty="0" smtClean="0">
                <a:latin typeface="Arial" panose="020B0604020202020204" pitchFamily="34" charset="0"/>
                <a:cs typeface="Arial" panose="020B0604020202020204" pitchFamily="34" charset="0"/>
              </a:rPr>
              <a:t>79</a:t>
            </a:r>
          </a:p>
          <a:p>
            <a:pPr marL="457200" indent="-457200">
              <a:buAutoNum type="alphaLcPeriod"/>
            </a:pPr>
            <a:r>
              <a:rPr lang="en-US" sz="2400" b="1" dirty="0" smtClean="0">
                <a:latin typeface="Arial" panose="020B0604020202020204" pitchFamily="34" charset="0"/>
                <a:cs typeface="Arial" panose="020B0604020202020204" pitchFamily="34" charset="0"/>
              </a:rPr>
              <a:t>117</a:t>
            </a:r>
            <a:endParaRPr lang="en-US" sz="2400" b="1" dirty="0">
              <a:latin typeface="Arial" panose="020B0604020202020204" pitchFamily="34" charset="0"/>
              <a:cs typeface="Arial" panose="020B0604020202020204" pitchFamily="34" charset="0"/>
            </a:endParaRPr>
          </a:p>
        </p:txBody>
      </p:sp>
      <p:sp>
        <p:nvSpPr>
          <p:cNvPr id="3" name="Rectangle 2"/>
          <p:cNvSpPr/>
          <p:nvPr/>
        </p:nvSpPr>
        <p:spPr>
          <a:xfrm>
            <a:off x="3048000" y="2571184"/>
            <a:ext cx="6096000" cy="4154984"/>
          </a:xfrm>
          <a:prstGeom prst="rect">
            <a:avLst/>
          </a:prstGeom>
          <a:solidFill>
            <a:schemeClr val="bg1"/>
          </a:solidFill>
          <a:ln w="57150">
            <a:solidFill>
              <a:schemeClr val="tx1"/>
            </a:solidFill>
          </a:ln>
        </p:spPr>
        <p:txBody>
          <a:bodyPr wrap="square">
            <a:spAutoFit/>
          </a:bodyPr>
          <a:lstStyle/>
          <a:p>
            <a:r>
              <a:rPr lang="en-US" sz="2200" b="1" u="sng" dirty="0" smtClean="0">
                <a:solidFill>
                  <a:srgbClr val="FFC000"/>
                </a:solidFill>
                <a:hlinkClick r:id="rId3"/>
              </a:rPr>
              <a:t>CCSS.Math.Content.2.NBT.1</a:t>
            </a:r>
            <a:r>
              <a:rPr lang="en-US" sz="2200" dirty="0"/>
              <a:t/>
            </a:r>
            <a:br>
              <a:rPr lang="en-US" sz="2200" dirty="0"/>
            </a:br>
            <a:r>
              <a:rPr lang="en-US" sz="2200" dirty="0"/>
              <a:t>Understand that the three digits of a three-digit number represent amounts of hundreds, tens, and ones; e.g., 706 equals 7 hundreds, 0 tens, and 6 ones. Understand the following as special cases:</a:t>
            </a:r>
          </a:p>
          <a:p>
            <a:r>
              <a:rPr lang="en-US" sz="2200" b="1" u="sng" dirty="0">
                <a:solidFill>
                  <a:srgbClr val="FFC000"/>
                </a:solidFill>
              </a:rPr>
              <a:t>a</a:t>
            </a:r>
            <a:r>
              <a:rPr lang="en-US" sz="2200" dirty="0" smtClean="0"/>
              <a:t> 100 </a:t>
            </a:r>
            <a:r>
              <a:rPr lang="en-US" sz="2200" dirty="0"/>
              <a:t>can be thought of as a bundle of ten tens — called a "hundred."</a:t>
            </a:r>
          </a:p>
          <a:p>
            <a:r>
              <a:rPr lang="en-US" sz="2200" b="1" u="sng" dirty="0" smtClean="0">
                <a:solidFill>
                  <a:srgbClr val="FFC000"/>
                </a:solidFill>
              </a:rPr>
              <a:t>b </a:t>
            </a:r>
            <a:r>
              <a:rPr lang="en-US" sz="2200" dirty="0" smtClean="0"/>
              <a:t>The </a:t>
            </a:r>
            <a:r>
              <a:rPr lang="en-US" sz="2200" dirty="0"/>
              <a:t>numbers 100, 200, 300, 400, 500, 600, 700, 800, 900 refer to one, two, three, four, five, six, seven, eight, or nine hundreds (and 0 tens and 0 ones).</a:t>
            </a:r>
          </a:p>
        </p:txBody>
      </p:sp>
    </p:spTree>
    <p:extLst>
      <p:ext uri="{BB962C8B-B14F-4D97-AF65-F5344CB8AC3E}">
        <p14:creationId xmlns:p14="http://schemas.microsoft.com/office/powerpoint/2010/main" val="369773817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42863"/>
            <a:ext cx="8382000" cy="6772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9800" y="685800"/>
            <a:ext cx="2533650" cy="723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12183269"/>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135353"/>
            <a:ext cx="8458200" cy="67226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2200" y="762000"/>
            <a:ext cx="2533650" cy="723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57177809"/>
      </p:ext>
    </p:extLst>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304800"/>
            <a:ext cx="8458200" cy="640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67972" y="1828800"/>
            <a:ext cx="2533650" cy="723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390739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hape 297"/>
          <p:cNvSpPr>
            <a:spLocks noGrp="1"/>
          </p:cNvSpPr>
          <p:nvPr>
            <p:ph type="title"/>
          </p:nvPr>
        </p:nvSpPr>
        <p:spPr>
          <a:xfrm>
            <a:off x="457200" y="533400"/>
            <a:ext cx="8229600" cy="707846"/>
          </a:xfrm>
        </p:spPr>
        <p:txBody>
          <a:bodyPr tIns="45700" bIns="45700">
            <a:spAutoFit/>
          </a:bodyPr>
          <a:lstStyle/>
          <a:p>
            <a:pPr eaLnBrk="1" hangingPunct="1">
              <a:buClr>
                <a:srgbClr val="000000"/>
              </a:buClr>
              <a:buSzPct val="25000"/>
            </a:pPr>
            <a:r>
              <a:rPr lang="en-US" altLang="en-US" b="1" dirty="0" smtClean="0">
                <a:solidFill>
                  <a:srgbClr val="C00000"/>
                </a:solidFill>
                <a:effectLst>
                  <a:outerShdw blurRad="38100" dist="38100" dir="2700000" algn="tl">
                    <a:srgbClr val="000000">
                      <a:alpha val="43137"/>
                    </a:srgbClr>
                  </a:outerShdw>
                </a:effectLst>
                <a:sym typeface="Arial" charset="0"/>
              </a:rPr>
              <a:t>Strategies for Alignment</a:t>
            </a:r>
          </a:p>
        </p:txBody>
      </p:sp>
      <p:sp>
        <p:nvSpPr>
          <p:cNvPr id="298" name="Shape 298"/>
          <p:cNvSpPr txBox="1">
            <a:spLocks noGrp="1"/>
          </p:cNvSpPr>
          <p:nvPr>
            <p:ph idx="1"/>
          </p:nvPr>
        </p:nvSpPr>
        <p:spPr>
          <a:xfrm>
            <a:off x="381000" y="1219200"/>
            <a:ext cx="8382000" cy="4804673"/>
          </a:xfrm>
        </p:spPr>
        <p:txBody>
          <a:bodyPr wrap="square" tIns="45700" bIns="45700" rtlCol="0">
            <a:spAutoFit/>
          </a:bodyPr>
          <a:lstStyle/>
          <a:p>
            <a:pPr eaLnBrk="1" hangingPunct="1">
              <a:lnSpc>
                <a:spcPct val="114000"/>
              </a:lnSpc>
              <a:spcBef>
                <a:spcPts val="1200"/>
              </a:spcBef>
              <a:buClr>
                <a:srgbClr val="000000"/>
              </a:buClr>
              <a:buSzPct val="132000"/>
              <a:buFont typeface="Arial" pitchFamily="34" charset="0"/>
              <a:buNone/>
              <a:defRPr/>
            </a:pPr>
            <a:r>
              <a:rPr lang="x-none" sz="2300" b="1">
                <a:solidFill>
                  <a:schemeClr val="tx1">
                    <a:lumMod val="95000"/>
                    <a:lumOff val="5000"/>
                  </a:schemeClr>
                </a:solidFill>
                <a:latin typeface="Arial" panose="020B0604020202020204" pitchFamily="34" charset="0"/>
                <a:cs typeface="Arial" panose="020B0604020202020204" pitchFamily="34" charset="0"/>
                <a:sym typeface="Arial"/>
              </a:rPr>
              <a:t>Key questions to be asking:</a:t>
            </a:r>
          </a:p>
          <a:p>
            <a:pPr marL="463550" lvl="1" indent="-238125" eaLnBrk="1" fontAlgn="auto" hangingPunct="1">
              <a:spcBef>
                <a:spcPts val="560"/>
              </a:spcBef>
              <a:spcAft>
                <a:spcPts val="0"/>
              </a:spcAft>
              <a:buClr>
                <a:schemeClr val="dk1"/>
              </a:buClr>
              <a:buSzPct val="118055"/>
              <a:buFont typeface="Arial"/>
              <a:buChar char="•"/>
              <a:defRPr/>
            </a:pPr>
            <a:r>
              <a:rPr lang="x-none" sz="2300">
                <a:latin typeface="Arial" panose="020B0604020202020204" pitchFamily="34" charset="0"/>
                <a:cs typeface="Arial" panose="020B0604020202020204" pitchFamily="34" charset="0"/>
                <a:sym typeface="Arial"/>
              </a:rPr>
              <a:t>What are you including as q</a:t>
            </a:r>
            <a:r>
              <a:rPr lang="x-none" sz="2300">
                <a:solidFill>
                  <a:schemeClr val="dk1"/>
                </a:solidFill>
                <a:latin typeface="Arial" panose="020B0604020202020204" pitchFamily="34" charset="0"/>
                <a:cs typeface="Arial" panose="020B0604020202020204" pitchFamily="34" charset="0"/>
                <a:sym typeface="Arial"/>
              </a:rPr>
              <a:t>uestions on local assessments?</a:t>
            </a:r>
          </a:p>
          <a:p>
            <a:pPr marL="463550" lvl="1" indent="-238125" eaLnBrk="1" fontAlgn="auto" hangingPunct="1">
              <a:spcBef>
                <a:spcPts val="560"/>
              </a:spcBef>
              <a:spcAft>
                <a:spcPts val="0"/>
              </a:spcAft>
              <a:buClr>
                <a:schemeClr val="dk1"/>
              </a:buClr>
              <a:buSzPct val="118055"/>
              <a:buFont typeface="Arial"/>
              <a:buChar char="•"/>
              <a:defRPr/>
            </a:pPr>
            <a:r>
              <a:rPr lang="x-none" sz="2300">
                <a:solidFill>
                  <a:schemeClr val="dk1"/>
                </a:solidFill>
                <a:latin typeface="Arial" panose="020B0604020202020204" pitchFamily="34" charset="0"/>
                <a:cs typeface="Arial" panose="020B0604020202020204" pitchFamily="34" charset="0"/>
                <a:sym typeface="Arial"/>
              </a:rPr>
              <a:t>What do you value in PD?</a:t>
            </a:r>
          </a:p>
          <a:p>
            <a:pPr marL="463550" lvl="1" indent="-238125" eaLnBrk="1" fontAlgn="auto" hangingPunct="1">
              <a:spcBef>
                <a:spcPts val="560"/>
              </a:spcBef>
              <a:spcAft>
                <a:spcPts val="0"/>
              </a:spcAft>
              <a:buClr>
                <a:schemeClr val="dk1"/>
              </a:buClr>
              <a:buSzPct val="118055"/>
              <a:buFont typeface="Arial"/>
              <a:buChar char="•"/>
              <a:defRPr/>
            </a:pPr>
            <a:r>
              <a:rPr lang="x-none" sz="2300">
                <a:solidFill>
                  <a:schemeClr val="dk1"/>
                </a:solidFill>
                <a:latin typeface="Arial" panose="020B0604020202020204" pitchFamily="34" charset="0"/>
                <a:cs typeface="Arial" panose="020B0604020202020204" pitchFamily="34" charset="0"/>
                <a:sym typeface="Arial"/>
              </a:rPr>
              <a:t>What do you look for in teacher </a:t>
            </a:r>
            <a:r>
              <a:rPr lang="x-none" sz="2300" smtClean="0">
                <a:solidFill>
                  <a:schemeClr val="dk1"/>
                </a:solidFill>
                <a:latin typeface="Arial" panose="020B0604020202020204" pitchFamily="34" charset="0"/>
                <a:cs typeface="Arial" panose="020B0604020202020204" pitchFamily="34" charset="0"/>
                <a:sym typeface="Arial"/>
              </a:rPr>
              <a:t>observations?</a:t>
            </a:r>
            <a:endParaRPr lang="en-US" sz="2300" dirty="0" smtClean="0">
              <a:solidFill>
                <a:schemeClr val="dk1"/>
              </a:solidFill>
              <a:latin typeface="Arial" panose="020B0604020202020204" pitchFamily="34" charset="0"/>
              <a:cs typeface="Arial" panose="020B0604020202020204" pitchFamily="34" charset="0"/>
              <a:sym typeface="Arial"/>
            </a:endParaRPr>
          </a:p>
          <a:p>
            <a:pPr marL="463550" lvl="1" indent="-238125" eaLnBrk="1" fontAlgn="auto" hangingPunct="1">
              <a:spcBef>
                <a:spcPts val="560"/>
              </a:spcBef>
              <a:spcAft>
                <a:spcPts val="0"/>
              </a:spcAft>
              <a:buClr>
                <a:schemeClr val="dk1"/>
              </a:buClr>
              <a:buSzPct val="118055"/>
              <a:buFont typeface="Arial"/>
              <a:buChar char="•"/>
              <a:defRPr/>
            </a:pPr>
            <a:r>
              <a:rPr lang="x-none" sz="2300">
                <a:solidFill>
                  <a:schemeClr val="dk1"/>
                </a:solidFill>
                <a:latin typeface="Arial" panose="020B0604020202020204" pitchFamily="34" charset="0"/>
                <a:cs typeface="Arial" panose="020B0604020202020204" pitchFamily="34" charset="0"/>
                <a:sym typeface="Arial"/>
              </a:rPr>
              <a:t>How are you spending:</a:t>
            </a:r>
          </a:p>
          <a:p>
            <a:pPr lvl="2" eaLnBrk="1" fontAlgn="auto" hangingPunct="1">
              <a:spcBef>
                <a:spcPts val="560"/>
              </a:spcBef>
              <a:spcAft>
                <a:spcPts val="0"/>
              </a:spcAft>
              <a:buClr>
                <a:schemeClr val="dk1"/>
              </a:buClr>
              <a:buSzPct val="118055"/>
              <a:defRPr/>
            </a:pPr>
            <a:r>
              <a:rPr lang="x-none" sz="2300">
                <a:solidFill>
                  <a:schemeClr val="dk1"/>
                </a:solidFill>
                <a:latin typeface="Arial" panose="020B0604020202020204" pitchFamily="34" charset="0"/>
                <a:cs typeface="Arial" panose="020B0604020202020204" pitchFamily="34" charset="0"/>
                <a:sym typeface="Arial"/>
              </a:rPr>
              <a:t>Money?</a:t>
            </a:r>
          </a:p>
          <a:p>
            <a:pPr lvl="2" eaLnBrk="1" fontAlgn="auto" hangingPunct="1">
              <a:spcBef>
                <a:spcPts val="560"/>
              </a:spcBef>
              <a:spcAft>
                <a:spcPts val="0"/>
              </a:spcAft>
              <a:buClr>
                <a:schemeClr val="dk1"/>
              </a:buClr>
              <a:buSzPct val="118055"/>
              <a:defRPr/>
            </a:pPr>
            <a:r>
              <a:rPr lang="x-none" sz="2300">
                <a:solidFill>
                  <a:schemeClr val="dk1"/>
                </a:solidFill>
                <a:latin typeface="Arial" panose="020B0604020202020204" pitchFamily="34" charset="0"/>
                <a:cs typeface="Arial" panose="020B0604020202020204" pitchFamily="34" charset="0"/>
                <a:sym typeface="Arial"/>
              </a:rPr>
              <a:t>Time?</a:t>
            </a:r>
          </a:p>
          <a:p>
            <a:pPr lvl="2" eaLnBrk="1" fontAlgn="auto" hangingPunct="1">
              <a:spcBef>
                <a:spcPts val="560"/>
              </a:spcBef>
              <a:spcAft>
                <a:spcPts val="0"/>
              </a:spcAft>
              <a:buClr>
                <a:schemeClr val="dk1"/>
              </a:buClr>
              <a:buSzPct val="118055"/>
              <a:defRPr/>
            </a:pPr>
            <a:r>
              <a:rPr lang="x-none" sz="2300">
                <a:solidFill>
                  <a:schemeClr val="dk1"/>
                </a:solidFill>
                <a:latin typeface="Arial" panose="020B0604020202020204" pitchFamily="34" charset="0"/>
                <a:cs typeface="Arial" panose="020B0604020202020204" pitchFamily="34" charset="0"/>
                <a:sym typeface="Arial"/>
              </a:rPr>
              <a:t>Energy</a:t>
            </a:r>
            <a:r>
              <a:rPr lang="x-none" sz="2300" smtClean="0">
                <a:solidFill>
                  <a:schemeClr val="dk1"/>
                </a:solidFill>
                <a:latin typeface="Arial" panose="020B0604020202020204" pitchFamily="34" charset="0"/>
                <a:cs typeface="Arial" panose="020B0604020202020204" pitchFamily="34" charset="0"/>
                <a:sym typeface="Arial"/>
              </a:rPr>
              <a:t>?</a:t>
            </a:r>
            <a:endParaRPr lang="x-none" sz="2300">
              <a:solidFill>
                <a:schemeClr val="dk1"/>
              </a:solidFill>
              <a:latin typeface="Arial" panose="020B0604020202020204" pitchFamily="34" charset="0"/>
              <a:cs typeface="Arial" panose="020B0604020202020204" pitchFamily="34" charset="0"/>
              <a:sym typeface="Arial"/>
            </a:endParaRPr>
          </a:p>
          <a:p>
            <a:pPr marL="463550" lvl="1" indent="-238125" eaLnBrk="1" fontAlgn="auto" hangingPunct="1">
              <a:spcBef>
                <a:spcPts val="560"/>
              </a:spcBef>
              <a:spcAft>
                <a:spcPts val="0"/>
              </a:spcAft>
              <a:buClr>
                <a:schemeClr val="dk1"/>
              </a:buClr>
              <a:buSzPct val="118055"/>
              <a:buFont typeface="Arial"/>
              <a:buChar char="•"/>
              <a:defRPr/>
            </a:pPr>
            <a:r>
              <a:rPr lang="x-none" sz="2300">
                <a:latin typeface="Arial" panose="020B0604020202020204" pitchFamily="34" charset="0"/>
                <a:cs typeface="Arial" panose="020B0604020202020204" pitchFamily="34" charset="0"/>
                <a:sym typeface="Arial"/>
              </a:rPr>
              <a:t>How are you revising  or revisiting policies and procedures:</a:t>
            </a:r>
          </a:p>
          <a:p>
            <a:pPr lvl="2" eaLnBrk="1" fontAlgn="auto" hangingPunct="1">
              <a:spcBef>
                <a:spcPts val="560"/>
              </a:spcBef>
              <a:spcAft>
                <a:spcPts val="0"/>
              </a:spcAft>
              <a:buClr>
                <a:schemeClr val="dk1"/>
              </a:buClr>
              <a:buSzPct val="118055"/>
              <a:defRPr/>
            </a:pPr>
            <a:r>
              <a:rPr lang="x-none" sz="2300">
                <a:solidFill>
                  <a:schemeClr val="dk1"/>
                </a:solidFill>
                <a:latin typeface="Arial" panose="020B0604020202020204" pitchFamily="34" charset="0"/>
                <a:cs typeface="Arial" panose="020B0604020202020204" pitchFamily="34" charset="0"/>
                <a:sym typeface="Arial"/>
              </a:rPr>
              <a:t>Calculator usage</a:t>
            </a:r>
          </a:p>
          <a:p>
            <a:pPr lvl="2" eaLnBrk="1" fontAlgn="auto" hangingPunct="1">
              <a:spcBef>
                <a:spcPts val="560"/>
              </a:spcBef>
              <a:spcAft>
                <a:spcPts val="0"/>
              </a:spcAft>
              <a:buClr>
                <a:schemeClr val="dk1"/>
              </a:buClr>
              <a:buSzPct val="118055"/>
              <a:defRPr/>
            </a:pPr>
            <a:r>
              <a:rPr lang="x-none" sz="2300">
                <a:solidFill>
                  <a:schemeClr val="dk1"/>
                </a:solidFill>
                <a:latin typeface="Arial" panose="020B0604020202020204" pitchFamily="34" charset="0"/>
                <a:cs typeface="Arial" panose="020B0604020202020204" pitchFamily="34" charset="0"/>
                <a:sym typeface="Arial"/>
              </a:rPr>
              <a:t>Classroom </a:t>
            </a:r>
            <a:r>
              <a:rPr lang="x-none" sz="2300" smtClean="0">
                <a:solidFill>
                  <a:schemeClr val="dk1"/>
                </a:solidFill>
                <a:latin typeface="Arial" panose="020B0604020202020204" pitchFamily="34" charset="0"/>
                <a:cs typeface="Arial" panose="020B0604020202020204" pitchFamily="34" charset="0"/>
                <a:sym typeface="Arial"/>
              </a:rPr>
              <a:t>libraries</a:t>
            </a:r>
            <a:endParaRPr lang="x-none" sz="2300">
              <a:solidFill>
                <a:schemeClr val="dk1"/>
              </a:solidFill>
              <a:latin typeface="Arial" panose="020B0604020202020204" pitchFamily="34" charset="0"/>
              <a:cs typeface="Arial" panose="020B0604020202020204" pitchFamily="34" charset="0"/>
              <a:sym typeface="Arial"/>
            </a:endParaRPr>
          </a:p>
        </p:txBody>
      </p:sp>
      <p:sp>
        <p:nvSpPr>
          <p:cNvPr id="60420" name="Slide Number Placeholder 5"/>
          <p:cNvSpPr>
            <a:spLocks noGrp="1"/>
          </p:cNvSpPr>
          <p:nvPr>
            <p:ph type="sldNum" sz="quarter" idx="10"/>
          </p:nvPr>
        </p:nvSpPr>
        <p:spPr bwMode="auto">
          <a:xfrm>
            <a:off x="6929438" y="6542088"/>
            <a:ext cx="2133600" cy="3206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charset="0"/>
              <a:defRPr sz="2800">
                <a:solidFill>
                  <a:srgbClr val="262626"/>
                </a:solidFill>
                <a:latin typeface="Calibri" pitchFamily="34" charset="0"/>
              </a:defRPr>
            </a:lvl1pPr>
            <a:lvl2pPr marL="742950" indent="-285750" eaLnBrk="0" hangingPunct="0">
              <a:spcBef>
                <a:spcPct val="20000"/>
              </a:spcBef>
              <a:buFont typeface="Arial" charset="0"/>
              <a:buChar char="•"/>
              <a:defRPr sz="2400">
                <a:solidFill>
                  <a:srgbClr val="262626"/>
                </a:solidFill>
                <a:latin typeface="Calibri" pitchFamily="34" charset="0"/>
              </a:defRPr>
            </a:lvl2pPr>
            <a:lvl3pPr marL="1143000" indent="-228600" eaLnBrk="0" hangingPunct="0">
              <a:spcBef>
                <a:spcPct val="20000"/>
              </a:spcBef>
              <a:buFont typeface="Calibri" pitchFamily="34" charset="0"/>
              <a:buChar char="‒"/>
              <a:defRPr sz="2000">
                <a:solidFill>
                  <a:srgbClr val="262626"/>
                </a:solidFill>
                <a:latin typeface="Calibri" pitchFamily="34" charset="0"/>
              </a:defRPr>
            </a:lvl3pPr>
            <a:lvl4pPr marL="1600200" indent="-228600" eaLnBrk="0" hangingPunct="0">
              <a:spcBef>
                <a:spcPct val="20000"/>
              </a:spcBef>
              <a:buFont typeface="Wingdings" pitchFamily="2" charset="2"/>
              <a:buChar char="§"/>
              <a:defRPr>
                <a:solidFill>
                  <a:srgbClr val="262626"/>
                </a:solidFill>
                <a:latin typeface="Calibri" pitchFamily="34" charset="0"/>
              </a:defRPr>
            </a:lvl4pPr>
            <a:lvl5pPr marL="2057400" indent="-228600" eaLnBrk="0" hangingPunct="0">
              <a:spcBef>
                <a:spcPct val="20000"/>
              </a:spcBef>
              <a:buFont typeface="Arial" charset="0"/>
              <a:buChar char="»"/>
              <a:defRPr sz="1600">
                <a:solidFill>
                  <a:srgbClr val="262626"/>
                </a:solidFill>
                <a:latin typeface="Calibri" pitchFamily="34" charset="0"/>
              </a:defRPr>
            </a:lvl5pPr>
            <a:lvl6pPr marL="2514600" indent="-228600" eaLnBrk="0" fontAlgn="base" hangingPunct="0">
              <a:spcBef>
                <a:spcPct val="20000"/>
              </a:spcBef>
              <a:spcAft>
                <a:spcPct val="0"/>
              </a:spcAft>
              <a:buFont typeface="Arial" charset="0"/>
              <a:buChar char="»"/>
              <a:defRPr sz="1600">
                <a:solidFill>
                  <a:srgbClr val="262626"/>
                </a:solidFill>
                <a:latin typeface="Calibri" pitchFamily="34" charset="0"/>
              </a:defRPr>
            </a:lvl6pPr>
            <a:lvl7pPr marL="2971800" indent="-228600" eaLnBrk="0" fontAlgn="base" hangingPunct="0">
              <a:spcBef>
                <a:spcPct val="20000"/>
              </a:spcBef>
              <a:spcAft>
                <a:spcPct val="0"/>
              </a:spcAft>
              <a:buFont typeface="Arial" charset="0"/>
              <a:buChar char="»"/>
              <a:defRPr sz="1600">
                <a:solidFill>
                  <a:srgbClr val="262626"/>
                </a:solidFill>
                <a:latin typeface="Calibri" pitchFamily="34" charset="0"/>
              </a:defRPr>
            </a:lvl7pPr>
            <a:lvl8pPr marL="3429000" indent="-228600" eaLnBrk="0" fontAlgn="base" hangingPunct="0">
              <a:spcBef>
                <a:spcPct val="20000"/>
              </a:spcBef>
              <a:spcAft>
                <a:spcPct val="0"/>
              </a:spcAft>
              <a:buFont typeface="Arial" charset="0"/>
              <a:buChar char="»"/>
              <a:defRPr sz="1600">
                <a:solidFill>
                  <a:srgbClr val="262626"/>
                </a:solidFill>
                <a:latin typeface="Calibri" pitchFamily="34" charset="0"/>
              </a:defRPr>
            </a:lvl8pPr>
            <a:lvl9pPr marL="3886200" indent="-228600" eaLnBrk="0" fontAlgn="base" hangingPunct="0">
              <a:spcBef>
                <a:spcPct val="20000"/>
              </a:spcBef>
              <a:spcAft>
                <a:spcPct val="0"/>
              </a:spcAft>
              <a:buFont typeface="Arial" charset="0"/>
              <a:buChar char="»"/>
              <a:defRPr sz="1600">
                <a:solidFill>
                  <a:srgbClr val="262626"/>
                </a:solidFill>
                <a:latin typeface="Calibri" pitchFamily="34" charset="0"/>
              </a:defRPr>
            </a:lvl9pPr>
          </a:lstStyle>
          <a:p>
            <a:pPr eaLnBrk="1" hangingPunct="1">
              <a:spcBef>
                <a:spcPct val="0"/>
              </a:spcBef>
              <a:buFontTx/>
              <a:buNone/>
            </a:pPr>
            <a:fld id="{1DF4E1BE-CF20-424A-806E-E7505D660565}" type="slidenum">
              <a:rPr lang="en-US" altLang="en-US" sz="1400" smtClean="0">
                <a:solidFill>
                  <a:srgbClr val="FFFFFF"/>
                </a:solidFill>
                <a:latin typeface="Arial" charset="0"/>
              </a:rPr>
              <a:pPr eaLnBrk="1" hangingPunct="1">
                <a:spcBef>
                  <a:spcPct val="0"/>
                </a:spcBef>
                <a:buFontTx/>
                <a:buNone/>
              </a:pPr>
              <a:t>18</a:t>
            </a:fld>
            <a:endParaRPr lang="en-US" altLang="en-US" sz="1400" smtClean="0">
              <a:solidFill>
                <a:srgbClr val="FFFFFF"/>
              </a:solidFill>
              <a:latin typeface="Arial" charset="0"/>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89897113"/>
      </p:ext>
    </p:extLst>
  </p:cSld>
  <p:clrMapOvr>
    <a:masterClrMapping/>
  </p:clrMapOvr>
  <p:transition spd="slow">
    <p:wheel spokes="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hape 344"/>
          <p:cNvSpPr>
            <a:spLocks noGrp="1"/>
          </p:cNvSpPr>
          <p:nvPr>
            <p:ph type="title"/>
          </p:nvPr>
        </p:nvSpPr>
        <p:spPr>
          <a:xfrm>
            <a:off x="500063" y="298629"/>
            <a:ext cx="8229600" cy="707846"/>
          </a:xfrm>
        </p:spPr>
        <p:txBody>
          <a:bodyPr tIns="45700" bIns="45700">
            <a:spAutoFit/>
          </a:bodyPr>
          <a:lstStyle/>
          <a:p>
            <a:pPr eaLnBrk="1" hangingPunct="1">
              <a:buClr>
                <a:srgbClr val="000000"/>
              </a:buClr>
              <a:buSzPct val="25000"/>
            </a:pPr>
            <a:r>
              <a:rPr lang="en-US" altLang="en-US" b="1" dirty="0" smtClean="0">
                <a:solidFill>
                  <a:srgbClr val="C00000"/>
                </a:solidFill>
                <a:effectLst>
                  <a:outerShdw blurRad="38100" dist="38100" dir="2700000" algn="tl">
                    <a:srgbClr val="000000">
                      <a:alpha val="43137"/>
                    </a:srgbClr>
                  </a:outerShdw>
                </a:effectLst>
                <a:sym typeface="Arial" pitchFamily="34" charset="0"/>
              </a:rPr>
              <a:t>Build Capacity</a:t>
            </a:r>
          </a:p>
        </p:txBody>
      </p:sp>
      <p:sp>
        <p:nvSpPr>
          <p:cNvPr id="345" name="Shape 345"/>
          <p:cNvSpPr txBox="1">
            <a:spLocks noGrp="1"/>
          </p:cNvSpPr>
          <p:nvPr>
            <p:ph idx="1"/>
          </p:nvPr>
        </p:nvSpPr>
        <p:spPr>
          <a:xfrm>
            <a:off x="457200" y="1295400"/>
            <a:ext cx="8229600" cy="4051300"/>
          </a:xfrm>
        </p:spPr>
        <p:txBody>
          <a:bodyPr tIns="45700" bIns="45700" rtlCol="0">
            <a:spAutoFit/>
          </a:bodyPr>
          <a:lstStyle/>
          <a:p>
            <a:pPr marL="342900" indent="-342900" eaLnBrk="1" hangingPunct="1">
              <a:lnSpc>
                <a:spcPct val="114000"/>
              </a:lnSpc>
              <a:spcBef>
                <a:spcPts val="1200"/>
              </a:spcBef>
              <a:buClr>
                <a:srgbClr val="000000"/>
              </a:buClr>
              <a:buSzPct val="132000"/>
              <a:buFont typeface="Arial" charset="0"/>
              <a:buChar char="•"/>
              <a:defRPr/>
            </a:pPr>
            <a:r>
              <a:rPr lang="x-none">
                <a:solidFill>
                  <a:schemeClr val="tx1">
                    <a:lumMod val="95000"/>
                    <a:lumOff val="5000"/>
                  </a:schemeClr>
                </a:solidFill>
                <a:sym typeface="Arial"/>
              </a:rPr>
              <a:t>You are acting as </a:t>
            </a:r>
            <a:r>
              <a:rPr lang="x-none" i="1">
                <a:solidFill>
                  <a:schemeClr val="tx1">
                    <a:lumMod val="95000"/>
                    <a:lumOff val="5000"/>
                  </a:schemeClr>
                </a:solidFill>
                <a:sym typeface="Arial"/>
              </a:rPr>
              <a:t>lead learner </a:t>
            </a:r>
            <a:r>
              <a:rPr lang="x-none">
                <a:solidFill>
                  <a:schemeClr val="tx1">
                    <a:lumMod val="95000"/>
                    <a:lumOff val="5000"/>
                  </a:schemeClr>
                </a:solidFill>
                <a:sym typeface="Arial"/>
              </a:rPr>
              <a:t>– this content  is new to </a:t>
            </a:r>
            <a:r>
              <a:rPr lang="x-none" smtClean="0">
                <a:solidFill>
                  <a:schemeClr val="tx1">
                    <a:lumMod val="95000"/>
                    <a:lumOff val="5000"/>
                  </a:schemeClr>
                </a:solidFill>
                <a:sym typeface="Arial"/>
              </a:rPr>
              <a:t>everyone</a:t>
            </a:r>
            <a:r>
              <a:rPr lang="en-US" dirty="0" smtClean="0">
                <a:solidFill>
                  <a:schemeClr val="tx1">
                    <a:lumMod val="95000"/>
                    <a:lumOff val="5000"/>
                  </a:schemeClr>
                </a:solidFill>
                <a:sym typeface="Arial"/>
              </a:rPr>
              <a:t>.</a:t>
            </a:r>
            <a:endParaRPr lang="x-none">
              <a:solidFill>
                <a:schemeClr val="tx1">
                  <a:lumMod val="95000"/>
                  <a:lumOff val="5000"/>
                </a:schemeClr>
              </a:solidFill>
              <a:sym typeface="Arial"/>
            </a:endParaRPr>
          </a:p>
          <a:p>
            <a:pPr marL="342900" indent="-342900" eaLnBrk="1" hangingPunct="1">
              <a:lnSpc>
                <a:spcPct val="114000"/>
              </a:lnSpc>
              <a:spcBef>
                <a:spcPts val="1200"/>
              </a:spcBef>
              <a:buClr>
                <a:srgbClr val="000000"/>
              </a:buClr>
              <a:buSzPct val="132000"/>
              <a:buFont typeface="Arial" charset="0"/>
              <a:buChar char="•"/>
              <a:defRPr/>
            </a:pPr>
            <a:r>
              <a:rPr lang="x-none">
                <a:solidFill>
                  <a:schemeClr val="tx1">
                    <a:lumMod val="95000"/>
                    <a:lumOff val="5000"/>
                  </a:schemeClr>
                </a:solidFill>
                <a:sym typeface="Arial"/>
              </a:rPr>
              <a:t>Not an issue of </a:t>
            </a:r>
            <a:r>
              <a:rPr lang="x-none" smtClean="0">
                <a:solidFill>
                  <a:schemeClr val="tx1">
                    <a:lumMod val="95000"/>
                    <a:lumOff val="5000"/>
                  </a:schemeClr>
                </a:solidFill>
                <a:sym typeface="Arial"/>
              </a:rPr>
              <a:t>compliance</a:t>
            </a:r>
            <a:r>
              <a:rPr lang="en-US" dirty="0" smtClean="0">
                <a:solidFill>
                  <a:schemeClr val="tx1">
                    <a:lumMod val="95000"/>
                    <a:lumOff val="5000"/>
                  </a:schemeClr>
                </a:solidFill>
                <a:sym typeface="Arial"/>
              </a:rPr>
              <a:t>.</a:t>
            </a:r>
            <a:endParaRPr lang="x-none">
              <a:solidFill>
                <a:schemeClr val="tx1">
                  <a:lumMod val="95000"/>
                  <a:lumOff val="5000"/>
                </a:schemeClr>
              </a:solidFill>
              <a:sym typeface="Arial"/>
            </a:endParaRPr>
          </a:p>
          <a:p>
            <a:pPr marL="342900" indent="-342900" eaLnBrk="1" hangingPunct="1">
              <a:lnSpc>
                <a:spcPct val="114000"/>
              </a:lnSpc>
              <a:spcBef>
                <a:spcPts val="1200"/>
              </a:spcBef>
              <a:buClr>
                <a:srgbClr val="000000"/>
              </a:buClr>
              <a:buSzPct val="132000"/>
              <a:buFont typeface="Arial" charset="0"/>
              <a:buChar char="•"/>
              <a:defRPr/>
            </a:pPr>
            <a:r>
              <a:rPr lang="x-none">
                <a:solidFill>
                  <a:schemeClr val="tx1">
                    <a:lumMod val="95000"/>
                    <a:lumOff val="5000"/>
                  </a:schemeClr>
                </a:solidFill>
                <a:sym typeface="Arial"/>
              </a:rPr>
              <a:t>Teachers need opportunities to learn and process these expectations – not just a new scope and </a:t>
            </a:r>
            <a:r>
              <a:rPr lang="x-none" smtClean="0">
                <a:solidFill>
                  <a:schemeClr val="tx1">
                    <a:lumMod val="95000"/>
                    <a:lumOff val="5000"/>
                  </a:schemeClr>
                </a:solidFill>
                <a:sym typeface="Arial"/>
              </a:rPr>
              <a:t>sequence</a:t>
            </a:r>
            <a:r>
              <a:rPr lang="en-US" dirty="0" smtClean="0">
                <a:solidFill>
                  <a:schemeClr val="tx1">
                    <a:lumMod val="95000"/>
                    <a:lumOff val="5000"/>
                  </a:schemeClr>
                </a:solidFill>
                <a:sym typeface="Arial"/>
              </a:rPr>
              <a:t>.</a:t>
            </a:r>
            <a:endParaRPr lang="x-none">
              <a:solidFill>
                <a:schemeClr val="tx1">
                  <a:lumMod val="95000"/>
                  <a:lumOff val="5000"/>
                </a:schemeClr>
              </a:solidFill>
              <a:sym typeface="Arial"/>
            </a:endParaRPr>
          </a:p>
          <a:p>
            <a:pPr marL="342900" indent="-342900" eaLnBrk="1" hangingPunct="1">
              <a:lnSpc>
                <a:spcPct val="114000"/>
              </a:lnSpc>
              <a:spcBef>
                <a:spcPts val="1200"/>
              </a:spcBef>
              <a:buClr>
                <a:srgbClr val="000000"/>
              </a:buClr>
              <a:buSzPct val="132000"/>
              <a:buFont typeface="Arial" charset="0"/>
              <a:buChar char="•"/>
              <a:defRPr/>
            </a:pPr>
            <a:r>
              <a:rPr lang="x-none">
                <a:solidFill>
                  <a:schemeClr val="tx1">
                    <a:lumMod val="95000"/>
                    <a:lumOff val="5000"/>
                  </a:schemeClr>
                </a:solidFill>
                <a:sym typeface="Arial"/>
              </a:rPr>
              <a:t>Everyone in the system needs to appreciate this initiative for what it is, an opportunity to reform </a:t>
            </a:r>
            <a:r>
              <a:rPr lang="x-none" smtClean="0">
                <a:solidFill>
                  <a:schemeClr val="tx1">
                    <a:lumMod val="95000"/>
                    <a:lumOff val="5000"/>
                  </a:schemeClr>
                </a:solidFill>
                <a:sym typeface="Arial"/>
              </a:rPr>
              <a:t>education</a:t>
            </a:r>
            <a:r>
              <a:rPr lang="en-US" dirty="0" smtClean="0">
                <a:solidFill>
                  <a:schemeClr val="tx1">
                    <a:lumMod val="95000"/>
                    <a:lumOff val="5000"/>
                  </a:schemeClr>
                </a:solidFill>
                <a:sym typeface="Arial"/>
              </a:rPr>
              <a:t>.</a:t>
            </a:r>
            <a:endParaRPr lang="x-none">
              <a:solidFill>
                <a:schemeClr val="tx1">
                  <a:lumMod val="95000"/>
                  <a:lumOff val="5000"/>
                </a:schemeClr>
              </a:solidFill>
              <a:sym typeface="Arial"/>
            </a:endParaRPr>
          </a:p>
          <a:p>
            <a:pPr marL="342900" indent="-342900" eaLnBrk="1" hangingPunct="1">
              <a:lnSpc>
                <a:spcPct val="114000"/>
              </a:lnSpc>
              <a:spcBef>
                <a:spcPts val="1200"/>
              </a:spcBef>
              <a:buClr>
                <a:srgbClr val="000000"/>
              </a:buClr>
              <a:buSzPct val="132000"/>
              <a:buFont typeface="Arial" charset="0"/>
              <a:buChar char="•"/>
              <a:defRPr/>
            </a:pPr>
            <a:r>
              <a:rPr lang="x-none">
                <a:solidFill>
                  <a:schemeClr val="tx1">
                    <a:lumMod val="95000"/>
                    <a:lumOff val="5000"/>
                  </a:schemeClr>
                </a:solidFill>
                <a:sym typeface="Arial"/>
              </a:rPr>
              <a:t>Recognize this as hard work, worth </a:t>
            </a:r>
            <a:r>
              <a:rPr lang="x-none" smtClean="0">
                <a:solidFill>
                  <a:schemeClr val="tx1">
                    <a:lumMod val="95000"/>
                    <a:lumOff val="5000"/>
                  </a:schemeClr>
                </a:solidFill>
                <a:sym typeface="Arial"/>
              </a:rPr>
              <a:t>doing</a:t>
            </a:r>
            <a:r>
              <a:rPr lang="en-US" dirty="0" smtClean="0">
                <a:solidFill>
                  <a:schemeClr val="tx1">
                    <a:lumMod val="95000"/>
                    <a:lumOff val="5000"/>
                  </a:schemeClr>
                </a:solidFill>
                <a:sym typeface="Arial"/>
              </a:rPr>
              <a:t>.</a:t>
            </a:r>
            <a:endParaRPr lang="x-none">
              <a:solidFill>
                <a:schemeClr val="tx1">
                  <a:lumMod val="95000"/>
                  <a:lumOff val="5000"/>
                </a:schemeClr>
              </a:solidFill>
              <a:sym typeface="Arial"/>
            </a:endParaRPr>
          </a:p>
        </p:txBody>
      </p:sp>
      <p:sp>
        <p:nvSpPr>
          <p:cNvPr id="68612" name="Slide Number Placeholder 5"/>
          <p:cNvSpPr>
            <a:spLocks noGrp="1"/>
          </p:cNvSpPr>
          <p:nvPr>
            <p:ph type="sldNum" sz="quarter" idx="10"/>
          </p:nvPr>
        </p:nvSpPr>
        <p:spPr bwMode="auto">
          <a:xfrm>
            <a:off x="6929438" y="6542088"/>
            <a:ext cx="2133600" cy="3206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defRPr sz="2800">
                <a:solidFill>
                  <a:srgbClr val="262626"/>
                </a:solidFill>
                <a:latin typeface="Calibri" pitchFamily="34" charset="0"/>
              </a:defRPr>
            </a:lvl1pPr>
            <a:lvl2pPr marL="742950" indent="-285750" eaLnBrk="0" hangingPunct="0">
              <a:spcBef>
                <a:spcPct val="20000"/>
              </a:spcBef>
              <a:buFont typeface="Arial" pitchFamily="34" charset="0"/>
              <a:buChar char="•"/>
              <a:defRPr sz="2400">
                <a:solidFill>
                  <a:srgbClr val="262626"/>
                </a:solidFill>
                <a:latin typeface="Calibri" pitchFamily="34" charset="0"/>
              </a:defRPr>
            </a:lvl2pPr>
            <a:lvl3pPr marL="1143000" indent="-228600" eaLnBrk="0" hangingPunct="0">
              <a:spcBef>
                <a:spcPct val="20000"/>
              </a:spcBef>
              <a:buFont typeface="Calibri" pitchFamily="34" charset="0"/>
              <a:buChar char="‒"/>
              <a:defRPr sz="2000">
                <a:solidFill>
                  <a:srgbClr val="262626"/>
                </a:solidFill>
                <a:latin typeface="Calibri" pitchFamily="34" charset="0"/>
              </a:defRPr>
            </a:lvl3pPr>
            <a:lvl4pPr marL="1600200" indent="-228600" eaLnBrk="0" hangingPunct="0">
              <a:spcBef>
                <a:spcPct val="20000"/>
              </a:spcBef>
              <a:buFont typeface="Wingdings" pitchFamily="2" charset="2"/>
              <a:buChar char="§"/>
              <a:defRPr>
                <a:solidFill>
                  <a:srgbClr val="262626"/>
                </a:solidFill>
                <a:latin typeface="Calibri" pitchFamily="34" charset="0"/>
              </a:defRPr>
            </a:lvl4pPr>
            <a:lvl5pPr marL="2057400" indent="-228600" eaLnBrk="0" hangingPunct="0">
              <a:spcBef>
                <a:spcPct val="20000"/>
              </a:spcBef>
              <a:buFont typeface="Arial" pitchFamily="34" charset="0"/>
              <a:buChar char="»"/>
              <a:defRPr sz="1600">
                <a:solidFill>
                  <a:srgbClr val="262626"/>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9pPr>
          </a:lstStyle>
          <a:p>
            <a:pPr eaLnBrk="1" hangingPunct="1">
              <a:spcBef>
                <a:spcPct val="0"/>
              </a:spcBef>
              <a:buFontTx/>
              <a:buNone/>
            </a:pPr>
            <a:fld id="{9B82878B-7EE0-4C98-9390-84CAA3C0318C}" type="slidenum">
              <a:rPr lang="en-US" altLang="en-US" sz="1400" smtClean="0">
                <a:solidFill>
                  <a:srgbClr val="FFFFFF"/>
                </a:solidFill>
                <a:latin typeface="Arial" pitchFamily="34" charset="0"/>
                <a:cs typeface="Arial" pitchFamily="34" charset="0"/>
                <a:sym typeface="Arial" pitchFamily="34" charset="0"/>
              </a:rPr>
              <a:pPr eaLnBrk="1" hangingPunct="1">
                <a:spcBef>
                  <a:spcPct val="0"/>
                </a:spcBef>
                <a:buFontTx/>
                <a:buNone/>
              </a:pPr>
              <a:t>19</a:t>
            </a:fld>
            <a:endParaRPr lang="en-US" altLang="en-US" sz="1400" smtClean="0">
              <a:solidFill>
                <a:srgbClr val="FFFFFF"/>
              </a:solidFill>
              <a:latin typeface="Arial" pitchFamily="34" charset="0"/>
              <a:cs typeface="Arial" pitchFamily="34" charset="0"/>
              <a:sym typeface="Arial" pitchFamily="34" charset="0"/>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647503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0"/>
            <a:ext cx="7939144" cy="990600"/>
          </a:xfrm>
        </p:spPr>
        <p:txBody>
          <a:bodyPr>
            <a:noAutofit/>
          </a:bodyPr>
          <a:lstStyle/>
          <a:p>
            <a:r>
              <a:rPr lang="en-US" sz="5400" b="1" dirty="0" smtClean="0">
                <a:effectLst>
                  <a:outerShdw blurRad="38100" dist="38100" dir="2700000" algn="tl">
                    <a:srgbClr val="000000">
                      <a:alpha val="43137"/>
                    </a:srgbClr>
                  </a:outerShdw>
                </a:effectLst>
              </a:rPr>
              <a:t>Equipped for the Core</a:t>
            </a:r>
            <a:endParaRPr lang="en-US" sz="5400"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219200" y="2209800"/>
            <a:ext cx="6777317" cy="3508977"/>
          </a:xfrm>
        </p:spPr>
        <p:txBody>
          <a:bodyPr>
            <a:normAutofit/>
          </a:bodyPr>
          <a:lstStyle/>
          <a:p>
            <a:r>
              <a:rPr lang="en-US" dirty="0" smtClean="0"/>
              <a:t>Overview</a:t>
            </a:r>
            <a:endParaRPr lang="en-US" dirty="0"/>
          </a:p>
          <a:p>
            <a:r>
              <a:rPr lang="en-US" dirty="0"/>
              <a:t>C</a:t>
            </a:r>
            <a:r>
              <a:rPr lang="en-US" dirty="0" smtClean="0"/>
              <a:t>oherence </a:t>
            </a:r>
            <a:r>
              <a:rPr lang="en-US" dirty="0"/>
              <a:t>activity </a:t>
            </a:r>
            <a:endParaRPr lang="en-US" dirty="0" smtClean="0"/>
          </a:p>
          <a:p>
            <a:r>
              <a:rPr lang="en-US" dirty="0" smtClean="0"/>
              <a:t>Focus </a:t>
            </a:r>
            <a:r>
              <a:rPr lang="en-US" dirty="0"/>
              <a:t>and </a:t>
            </a:r>
            <a:r>
              <a:rPr lang="en-US" dirty="0" smtClean="0"/>
              <a:t>Rigor Task </a:t>
            </a:r>
            <a:r>
              <a:rPr lang="en-US" dirty="0"/>
              <a:t>review</a:t>
            </a:r>
          </a:p>
          <a:p>
            <a:r>
              <a:rPr lang="en-US" dirty="0" err="1" smtClean="0"/>
              <a:t>EQuIP</a:t>
            </a:r>
            <a:r>
              <a:rPr lang="en-US" dirty="0" smtClean="0"/>
              <a:t> Rubric tablecloth activity</a:t>
            </a:r>
          </a:p>
          <a:p>
            <a:r>
              <a:rPr lang="en-US" dirty="0" smtClean="0"/>
              <a:t>Resources &amp; Closing</a:t>
            </a:r>
            <a:endParaRPr lang="en-US" dirty="0"/>
          </a:p>
        </p:txBody>
      </p:sp>
      <p:pic>
        <p:nvPicPr>
          <p:cNvPr id="10243" name="Picture 3" descr="C:\Users\dwaggon\AppData\Local\Microsoft\Windows\Temporary Internet Files\Content.IE5\AHY5EF1N\Road-Map-Busy-Bag-Free-Printable-by-The-DIY-Mommy-4[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76800" y="4038600"/>
            <a:ext cx="3581400" cy="25356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6163933"/>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hape 351"/>
          <p:cNvSpPr>
            <a:spLocks noGrp="1"/>
          </p:cNvSpPr>
          <p:nvPr>
            <p:ph type="title"/>
          </p:nvPr>
        </p:nvSpPr>
        <p:spPr>
          <a:xfrm>
            <a:off x="445127" y="5219"/>
            <a:ext cx="8229600" cy="707846"/>
          </a:xfrm>
          <a:solidFill>
            <a:schemeClr val="bg1"/>
          </a:solidFill>
        </p:spPr>
        <p:txBody>
          <a:bodyPr tIns="45700" bIns="45700">
            <a:spAutoFit/>
          </a:bodyPr>
          <a:lstStyle/>
          <a:p>
            <a:pPr algn="ctr" eaLnBrk="1" hangingPunct="1">
              <a:buClr>
                <a:srgbClr val="000000"/>
              </a:buClr>
              <a:buSzPct val="25000"/>
            </a:pPr>
            <a:r>
              <a:rPr lang="en-US" altLang="en-US" b="1" dirty="0" smtClean="0">
                <a:solidFill>
                  <a:srgbClr val="C00000"/>
                </a:solidFill>
                <a:effectLst>
                  <a:outerShdw blurRad="38100" dist="38100" dir="2700000" algn="tl">
                    <a:srgbClr val="000000">
                      <a:alpha val="43137"/>
                    </a:srgbClr>
                  </a:outerShdw>
                </a:effectLst>
              </a:rPr>
              <a:t>Stages of Change</a:t>
            </a:r>
          </a:p>
        </p:txBody>
      </p:sp>
      <p:sp>
        <p:nvSpPr>
          <p:cNvPr id="69635" name="Shape 352"/>
          <p:cNvSpPr>
            <a:spLocks noGrp="1"/>
          </p:cNvSpPr>
          <p:nvPr>
            <p:ph idx="1"/>
          </p:nvPr>
        </p:nvSpPr>
        <p:spPr>
          <a:xfrm>
            <a:off x="330827" y="685800"/>
            <a:ext cx="8458200" cy="934318"/>
          </a:xfrm>
        </p:spPr>
        <p:txBody>
          <a:bodyPr wrap="square" tIns="45700" bIns="45700">
            <a:spAutoFit/>
          </a:bodyPr>
          <a:lstStyle/>
          <a:p>
            <a:pPr marL="68580" indent="0" eaLnBrk="1" hangingPunct="1">
              <a:lnSpc>
                <a:spcPct val="114000"/>
              </a:lnSpc>
              <a:spcBef>
                <a:spcPct val="0"/>
              </a:spcBef>
              <a:buClr>
                <a:srgbClr val="000000"/>
              </a:buClr>
              <a:buSzPct val="25000"/>
              <a:buNone/>
            </a:pPr>
            <a:r>
              <a:rPr lang="en-US" altLang="en-US" b="1" dirty="0" smtClean="0">
                <a:solidFill>
                  <a:srgbClr val="000000"/>
                </a:solidFill>
                <a:ea typeface="Calibri" pitchFamily="34" charset="0"/>
                <a:cs typeface="Calibri" pitchFamily="34" charset="0"/>
                <a:sym typeface="Arial" pitchFamily="34" charset="0"/>
              </a:rPr>
              <a:t>Look for people to go through the stages of awareness, </a:t>
            </a:r>
            <a:r>
              <a:rPr lang="en-US" altLang="en-US" b="1" dirty="0" smtClean="0">
                <a:solidFill>
                  <a:srgbClr val="262626"/>
                </a:solidFill>
                <a:ea typeface="Calibri" pitchFamily="34" charset="0"/>
                <a:cs typeface="Calibri" pitchFamily="34" charset="0"/>
                <a:sym typeface="Arial" pitchFamily="34" charset="0"/>
              </a:rPr>
              <a:t>application </a:t>
            </a:r>
            <a:r>
              <a:rPr lang="en-US" altLang="en-US" b="1" dirty="0" smtClean="0">
                <a:solidFill>
                  <a:srgbClr val="000000"/>
                </a:solidFill>
                <a:ea typeface="Calibri" pitchFamily="34" charset="0"/>
                <a:cs typeface="Calibri" pitchFamily="34" charset="0"/>
                <a:sym typeface="Arial" pitchFamily="34" charset="0"/>
              </a:rPr>
              <a:t>and </a:t>
            </a:r>
            <a:r>
              <a:rPr lang="en-US" altLang="en-US" b="1" dirty="0" smtClean="0">
                <a:solidFill>
                  <a:srgbClr val="262626"/>
                </a:solidFill>
                <a:ea typeface="Calibri" pitchFamily="34" charset="0"/>
                <a:cs typeface="Calibri" pitchFamily="34" charset="0"/>
                <a:sym typeface="Arial" pitchFamily="34" charset="0"/>
              </a:rPr>
              <a:t>experimentation</a:t>
            </a:r>
            <a:r>
              <a:rPr lang="en-US" altLang="en-US" b="1" dirty="0" smtClean="0">
                <a:solidFill>
                  <a:srgbClr val="000000"/>
                </a:solidFill>
                <a:ea typeface="Calibri" pitchFamily="34" charset="0"/>
                <a:cs typeface="Calibri" pitchFamily="34" charset="0"/>
                <a:sym typeface="Arial" pitchFamily="34" charset="0"/>
              </a:rPr>
              <a:t>, and ownership.</a:t>
            </a:r>
          </a:p>
        </p:txBody>
      </p:sp>
      <p:sp>
        <p:nvSpPr>
          <p:cNvPr id="69636" name="Shape 353"/>
          <p:cNvSpPr>
            <a:spLocks noChangeArrowheads="1"/>
          </p:cNvSpPr>
          <p:nvPr/>
        </p:nvSpPr>
        <p:spPr bwMode="auto">
          <a:xfrm>
            <a:off x="2103329" y="1600200"/>
            <a:ext cx="5257800" cy="4876800"/>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itchFamily="34" charset="0"/>
              <a:defRPr sz="2800">
                <a:solidFill>
                  <a:srgbClr val="262626"/>
                </a:solidFill>
                <a:latin typeface="Calibri" pitchFamily="34" charset="0"/>
              </a:defRPr>
            </a:lvl1pPr>
            <a:lvl2pPr marL="742950" indent="-285750" eaLnBrk="0" hangingPunct="0">
              <a:spcBef>
                <a:spcPct val="20000"/>
              </a:spcBef>
              <a:buFont typeface="Arial" pitchFamily="34" charset="0"/>
              <a:buChar char="•"/>
              <a:defRPr sz="2400">
                <a:solidFill>
                  <a:srgbClr val="262626"/>
                </a:solidFill>
                <a:latin typeface="Calibri" pitchFamily="34" charset="0"/>
              </a:defRPr>
            </a:lvl2pPr>
            <a:lvl3pPr marL="1143000" indent="-228600" eaLnBrk="0" hangingPunct="0">
              <a:spcBef>
                <a:spcPct val="20000"/>
              </a:spcBef>
              <a:buFont typeface="Calibri" pitchFamily="34" charset="0"/>
              <a:buChar char="‒"/>
              <a:defRPr sz="2000">
                <a:solidFill>
                  <a:srgbClr val="262626"/>
                </a:solidFill>
                <a:latin typeface="Calibri" pitchFamily="34" charset="0"/>
              </a:defRPr>
            </a:lvl3pPr>
            <a:lvl4pPr marL="1600200" indent="-228600" eaLnBrk="0" hangingPunct="0">
              <a:spcBef>
                <a:spcPct val="20000"/>
              </a:spcBef>
              <a:buFont typeface="Wingdings" pitchFamily="2" charset="2"/>
              <a:buChar char="§"/>
              <a:defRPr>
                <a:solidFill>
                  <a:srgbClr val="262626"/>
                </a:solidFill>
                <a:latin typeface="Calibri" pitchFamily="34" charset="0"/>
              </a:defRPr>
            </a:lvl4pPr>
            <a:lvl5pPr marL="2057400" indent="-228600" eaLnBrk="0" hangingPunct="0">
              <a:spcBef>
                <a:spcPct val="20000"/>
              </a:spcBef>
              <a:buFont typeface="Arial" pitchFamily="34" charset="0"/>
              <a:buChar char="»"/>
              <a:defRPr sz="1600">
                <a:solidFill>
                  <a:srgbClr val="262626"/>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9pPr>
          </a:lstStyle>
          <a:p>
            <a:pPr eaLnBrk="1" hangingPunct="1">
              <a:spcBef>
                <a:spcPct val="0"/>
              </a:spcBef>
              <a:buFontTx/>
              <a:buNone/>
            </a:pPr>
            <a:endParaRPr lang="en-US" altLang="en-US" sz="1400">
              <a:solidFill>
                <a:srgbClr val="000000"/>
              </a:solidFill>
              <a:latin typeface="Arial" pitchFamily="34" charset="0"/>
            </a:endParaRPr>
          </a:p>
        </p:txBody>
      </p:sp>
      <p:sp>
        <p:nvSpPr>
          <p:cNvPr id="69637" name="Slide Number Placeholder 5"/>
          <p:cNvSpPr>
            <a:spLocks noGrp="1"/>
          </p:cNvSpPr>
          <p:nvPr>
            <p:ph type="sldNum" sz="quarter" idx="10"/>
          </p:nvPr>
        </p:nvSpPr>
        <p:spPr bwMode="auto">
          <a:xfrm>
            <a:off x="6929438" y="6542088"/>
            <a:ext cx="2133600" cy="3206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defRPr sz="2800">
                <a:solidFill>
                  <a:srgbClr val="262626"/>
                </a:solidFill>
                <a:latin typeface="Calibri" pitchFamily="34" charset="0"/>
              </a:defRPr>
            </a:lvl1pPr>
            <a:lvl2pPr marL="742950" indent="-285750" eaLnBrk="0" hangingPunct="0">
              <a:spcBef>
                <a:spcPct val="20000"/>
              </a:spcBef>
              <a:buFont typeface="Arial" pitchFamily="34" charset="0"/>
              <a:buChar char="•"/>
              <a:defRPr sz="2400">
                <a:solidFill>
                  <a:srgbClr val="262626"/>
                </a:solidFill>
                <a:latin typeface="Calibri" pitchFamily="34" charset="0"/>
              </a:defRPr>
            </a:lvl2pPr>
            <a:lvl3pPr marL="1143000" indent="-228600" eaLnBrk="0" hangingPunct="0">
              <a:spcBef>
                <a:spcPct val="20000"/>
              </a:spcBef>
              <a:buFont typeface="Calibri" pitchFamily="34" charset="0"/>
              <a:buChar char="‒"/>
              <a:defRPr sz="2000">
                <a:solidFill>
                  <a:srgbClr val="262626"/>
                </a:solidFill>
                <a:latin typeface="Calibri" pitchFamily="34" charset="0"/>
              </a:defRPr>
            </a:lvl3pPr>
            <a:lvl4pPr marL="1600200" indent="-228600" eaLnBrk="0" hangingPunct="0">
              <a:spcBef>
                <a:spcPct val="20000"/>
              </a:spcBef>
              <a:buFont typeface="Wingdings" pitchFamily="2" charset="2"/>
              <a:buChar char="§"/>
              <a:defRPr>
                <a:solidFill>
                  <a:srgbClr val="262626"/>
                </a:solidFill>
                <a:latin typeface="Calibri" pitchFamily="34" charset="0"/>
              </a:defRPr>
            </a:lvl4pPr>
            <a:lvl5pPr marL="2057400" indent="-228600" eaLnBrk="0" hangingPunct="0">
              <a:spcBef>
                <a:spcPct val="20000"/>
              </a:spcBef>
              <a:buFont typeface="Arial" pitchFamily="34" charset="0"/>
              <a:buChar char="»"/>
              <a:defRPr sz="1600">
                <a:solidFill>
                  <a:srgbClr val="262626"/>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9pPr>
          </a:lstStyle>
          <a:p>
            <a:pPr eaLnBrk="1" hangingPunct="1">
              <a:spcBef>
                <a:spcPct val="0"/>
              </a:spcBef>
              <a:buFontTx/>
              <a:buNone/>
            </a:pPr>
            <a:fld id="{33F41EA6-BF0E-46E0-8DDA-B8540E5A8A3C}" type="slidenum">
              <a:rPr lang="en-US" altLang="en-US" sz="1400" smtClean="0">
                <a:solidFill>
                  <a:srgbClr val="FFFFFF"/>
                </a:solidFill>
                <a:latin typeface="Arial" pitchFamily="34" charset="0"/>
                <a:cs typeface="Arial" pitchFamily="34" charset="0"/>
                <a:sym typeface="Arial" pitchFamily="34" charset="0"/>
              </a:rPr>
              <a:pPr eaLnBrk="1" hangingPunct="1">
                <a:spcBef>
                  <a:spcPct val="0"/>
                </a:spcBef>
                <a:buFontTx/>
                <a:buNone/>
              </a:pPr>
              <a:t>20</a:t>
            </a:fld>
            <a:endParaRPr lang="en-US" altLang="en-US" sz="1400" smtClean="0">
              <a:solidFill>
                <a:srgbClr val="FFFFFF"/>
              </a:solidFill>
              <a:latin typeface="Arial" pitchFamily="34" charset="0"/>
              <a:cs typeface="Arial" pitchFamily="34" charset="0"/>
              <a:sym typeface="Arial" pitchFamily="34" charset="0"/>
            </a:endParaRPr>
          </a:p>
        </p:txBody>
      </p:sp>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0135542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356" y="850900"/>
            <a:ext cx="7024744" cy="1143000"/>
          </a:xfrm>
        </p:spPr>
        <p:txBody>
          <a:bodyPr>
            <a:normAutofit/>
          </a:bodyPr>
          <a:lstStyle/>
          <a:p>
            <a:pPr eaLnBrk="1" fontAlgn="auto" hangingPunct="1">
              <a:spcAft>
                <a:spcPts val="0"/>
              </a:spcAft>
              <a:defRPr/>
            </a:pPr>
            <a:r>
              <a:rPr lang="en-US" sz="4800" b="1" dirty="0" smtClean="0">
                <a:solidFill>
                  <a:schemeClr val="accent1">
                    <a:satMod val="150000"/>
                  </a:schemeClr>
                </a:solidFill>
                <a:effectLst>
                  <a:outerShdw blurRad="38100" dist="38100" dir="2700000" algn="tl">
                    <a:srgbClr val="000000">
                      <a:alpha val="43137"/>
                    </a:srgbClr>
                  </a:outerShdw>
                </a:effectLst>
              </a:rPr>
              <a:t>Mathematics is…</a:t>
            </a:r>
            <a:endParaRPr lang="en-US" sz="4800" b="1" dirty="0">
              <a:solidFill>
                <a:schemeClr val="accent1">
                  <a:satMod val="150000"/>
                </a:schemeClr>
              </a:solidFill>
              <a:effectLst>
                <a:outerShdw blurRad="38100" dist="38100" dir="2700000" algn="tl">
                  <a:srgbClr val="000000">
                    <a:alpha val="43137"/>
                  </a:srgbClr>
                </a:outerShdw>
              </a:effectLst>
            </a:endParaRPr>
          </a:p>
        </p:txBody>
      </p:sp>
      <p:sp>
        <p:nvSpPr>
          <p:cNvPr id="25603" name="Content Placeholder 2"/>
          <p:cNvSpPr>
            <a:spLocks noGrp="1"/>
          </p:cNvSpPr>
          <p:nvPr>
            <p:ph idx="1"/>
          </p:nvPr>
        </p:nvSpPr>
        <p:spPr>
          <a:xfrm>
            <a:off x="457202" y="2410738"/>
            <a:ext cx="8229600" cy="3810000"/>
          </a:xfrm>
        </p:spPr>
        <p:txBody>
          <a:bodyPr/>
          <a:lstStyle/>
          <a:p>
            <a:pPr eaLnBrk="1" hangingPunct="1">
              <a:buFont typeface="Wingdings 2" pitchFamily="18" charset="2"/>
              <a:buNone/>
            </a:pPr>
            <a:r>
              <a:rPr lang="en-US" altLang="en-US" sz="4800" b="1" dirty="0" smtClean="0"/>
              <a:t>“Moving the numbers around on the paper to get the answer the teacher has.”  </a:t>
            </a:r>
          </a:p>
          <a:p>
            <a:pPr algn="r" eaLnBrk="1" hangingPunct="1">
              <a:buFont typeface="Wingdings 2" pitchFamily="18" charset="2"/>
              <a:buNone/>
            </a:pPr>
            <a:r>
              <a:rPr lang="en-US" altLang="en-US" dirty="0" smtClean="0"/>
              <a:t>~7</a:t>
            </a:r>
            <a:r>
              <a:rPr lang="en-US" altLang="en-US" baseline="30000" dirty="0" smtClean="0"/>
              <a:t>th</a:t>
            </a:r>
            <a:r>
              <a:rPr lang="en-US" altLang="en-US" dirty="0" smtClean="0"/>
              <a:t> grader’s definition of mathematics</a:t>
            </a:r>
          </a:p>
          <a:p>
            <a:pPr eaLnBrk="1" hangingPunct="1">
              <a:buFont typeface="Wingdings 2" pitchFamily="18" charset="2"/>
              <a:buNone/>
            </a:pPr>
            <a:endParaRPr lang="en-US" altLang="en-US" dirty="0" smtClean="0"/>
          </a:p>
        </p:txBody>
      </p:sp>
      <p:pic>
        <p:nvPicPr>
          <p:cNvPr id="69636" name="Picture 4" descr="MMj03957620000[1]"/>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9400" y="6019800"/>
            <a:ext cx="2057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7" name="Picture 4" descr="Math-Curse.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464350">
            <a:off x="6107670" y="304815"/>
            <a:ext cx="2427287"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33561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 calcmode="lin" valueType="num">
                                      <p:cBhvr additive="base">
                                        <p:cTn id="7" dur="500" fill="hold"/>
                                        <p:tgtEl>
                                          <p:spTgt spid="256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603">
                                            <p:txEl>
                                              <p:pRg st="1" end="1"/>
                                            </p:txEl>
                                          </p:spTgt>
                                        </p:tgtEl>
                                        <p:attrNameLst>
                                          <p:attrName>style.visibility</p:attrName>
                                        </p:attrNameLst>
                                      </p:cBhvr>
                                      <p:to>
                                        <p:strVal val="visible"/>
                                      </p:to>
                                    </p:set>
                                    <p:anim calcmode="lin" valueType="num">
                                      <p:cBhvr additive="base">
                                        <p:cTn id="11" dur="5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560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2856" y="723900"/>
            <a:ext cx="7024744" cy="1143000"/>
          </a:xfrm>
        </p:spPr>
        <p:txBody>
          <a:bodyPr>
            <a:noAutofit/>
          </a:bodyPr>
          <a:lstStyle/>
          <a:p>
            <a:pPr eaLnBrk="1" fontAlgn="auto" hangingPunct="1">
              <a:spcAft>
                <a:spcPts val="0"/>
              </a:spcAft>
              <a:defRPr/>
            </a:pPr>
            <a:r>
              <a:rPr lang="en-US" b="1" dirty="0" smtClean="0">
                <a:solidFill>
                  <a:schemeClr val="accent1">
                    <a:satMod val="150000"/>
                  </a:schemeClr>
                </a:solidFill>
                <a:effectLst>
                  <a:outerShdw blurRad="38100" dist="38100" dir="2700000" algn="tl">
                    <a:srgbClr val="000000">
                      <a:alpha val="43137"/>
                    </a:srgbClr>
                  </a:outerShdw>
                </a:effectLst>
              </a:rPr>
              <a:t>A better definition of </a:t>
            </a:r>
            <a:br>
              <a:rPr lang="en-US" b="1" dirty="0" smtClean="0">
                <a:solidFill>
                  <a:schemeClr val="accent1">
                    <a:satMod val="150000"/>
                  </a:schemeClr>
                </a:solidFill>
                <a:effectLst>
                  <a:outerShdw blurRad="38100" dist="38100" dir="2700000" algn="tl">
                    <a:srgbClr val="000000">
                      <a:alpha val="43137"/>
                    </a:srgbClr>
                  </a:outerShdw>
                </a:effectLst>
              </a:rPr>
            </a:br>
            <a:r>
              <a:rPr lang="en-US" b="1" dirty="0" smtClean="0">
                <a:solidFill>
                  <a:schemeClr val="accent1">
                    <a:satMod val="150000"/>
                  </a:schemeClr>
                </a:solidFill>
                <a:effectLst>
                  <a:outerShdw blurRad="38100" dist="38100" dir="2700000" algn="tl">
                    <a:srgbClr val="000000">
                      <a:alpha val="43137"/>
                    </a:srgbClr>
                  </a:outerShdw>
                </a:effectLst>
              </a:rPr>
              <a:t>Mathematics…</a:t>
            </a:r>
            <a:endParaRPr lang="en-US" b="1" dirty="0">
              <a:solidFill>
                <a:schemeClr val="accent1">
                  <a:satMod val="150000"/>
                </a:schemeClr>
              </a:solidFill>
              <a:effectLst>
                <a:outerShdw blurRad="38100" dist="38100" dir="2700000" algn="tl">
                  <a:srgbClr val="000000">
                    <a:alpha val="43137"/>
                  </a:srgbClr>
                </a:outerShdw>
              </a:effectLst>
            </a:endParaRPr>
          </a:p>
        </p:txBody>
      </p:sp>
      <p:sp>
        <p:nvSpPr>
          <p:cNvPr id="72707" name="Content Placeholder 2"/>
          <p:cNvSpPr>
            <a:spLocks noGrp="1"/>
          </p:cNvSpPr>
          <p:nvPr>
            <p:ph idx="1"/>
          </p:nvPr>
        </p:nvSpPr>
        <p:spPr>
          <a:xfrm>
            <a:off x="2057400" y="1866900"/>
            <a:ext cx="6629400" cy="5029200"/>
          </a:xfrm>
        </p:spPr>
        <p:txBody>
          <a:bodyPr>
            <a:normAutofit/>
          </a:bodyPr>
          <a:lstStyle/>
          <a:p>
            <a:pPr eaLnBrk="1" hangingPunct="1"/>
            <a:r>
              <a:rPr lang="en-US" altLang="en-US" sz="2800" b="1" dirty="0" smtClean="0"/>
              <a:t>“From the Greek, to learn.  It is the study of relationships (between numbers, between shapes), a search for pattern and order, an attempt to make sense of the world.  This study involves making connections, seeing patterns, seeing order, using logic, making predictions, creating hypotheses, proving them, solving problems.”  </a:t>
            </a:r>
            <a:r>
              <a:rPr lang="en-US" altLang="en-US" sz="2000" i="1" dirty="0" smtClean="0"/>
              <a:t>Everyday Learning Corporation</a:t>
            </a:r>
          </a:p>
        </p:txBody>
      </p:sp>
      <p:pic>
        <p:nvPicPr>
          <p:cNvPr id="72708" name="Picture 10" descr="C:\Users\Waggonerboys\AppData\Local\Microsoft\Windows\Temporary Internet Files\Content.IE5\UOTG47BJ\MC90007086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9800" y="0"/>
            <a:ext cx="190500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9" name="Picture 4" descr="C:\Users\Waggonerboys\AppData\Local\Microsoft\Windows\Temporary Internet Files\Content.IE5\UOTG47BJ\MC900212253[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2895600"/>
            <a:ext cx="2138363"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385271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71600" y="2667000"/>
            <a:ext cx="6777317" cy="3508977"/>
          </a:xfrm>
        </p:spPr>
        <p:txBody>
          <a:bodyPr>
            <a:normAutofit lnSpcReduction="10000"/>
          </a:bodyPr>
          <a:lstStyle/>
          <a:p>
            <a:r>
              <a:rPr lang="en-US" sz="3200" dirty="0" smtClean="0"/>
              <a:t>How do you currently determine if curriculum and assessment materials are truly aligned to the KCAS/CCSS math standards?</a:t>
            </a:r>
          </a:p>
          <a:p>
            <a:r>
              <a:rPr lang="en-US" dirty="0" smtClean="0"/>
              <a:t>Share your feedback:</a:t>
            </a:r>
          </a:p>
          <a:p>
            <a:pPr marL="68580" indent="0">
              <a:buNone/>
            </a:pPr>
            <a:r>
              <a:rPr lang="en-US" sz="3600" b="1" dirty="0">
                <a:hlinkClick r:id="rId2"/>
              </a:rPr>
              <a:t>www.todaysmeet.com/KCM</a:t>
            </a:r>
            <a:endParaRPr lang="en-US" sz="3600" b="1" dirty="0"/>
          </a:p>
          <a:p>
            <a:pPr marL="68580" indent="0">
              <a:buNone/>
            </a:pPr>
            <a:endParaRPr lang="en-US" dirty="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6400" y="534444"/>
            <a:ext cx="5457825" cy="1704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5288701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95" y="2757330"/>
            <a:ext cx="680179" cy="733739"/>
          </a:xfrm>
          <a:prstGeom prst="rect">
            <a:avLst/>
          </a:prstGeom>
          <a:noFill/>
          <a:ln>
            <a:noFill/>
          </a:ln>
        </p:spPr>
      </p:pic>
      <p:pic>
        <p:nvPicPr>
          <p:cNvPr id="4" name="Picture 3"/>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8195" y="2071530"/>
            <a:ext cx="680179" cy="762000"/>
          </a:xfrm>
          <a:prstGeom prst="rect">
            <a:avLst/>
          </a:prstGeom>
          <a:noFill/>
          <a:ln>
            <a:noFill/>
          </a:ln>
        </p:spPr>
      </p:pic>
      <p:sp>
        <p:nvSpPr>
          <p:cNvPr id="2" name="Title 1"/>
          <p:cNvSpPr>
            <a:spLocks noGrp="1"/>
          </p:cNvSpPr>
          <p:nvPr>
            <p:ph type="title"/>
          </p:nvPr>
        </p:nvSpPr>
        <p:spPr>
          <a:xfrm>
            <a:off x="445126" y="0"/>
            <a:ext cx="8229600" cy="1143000"/>
          </a:xfrm>
        </p:spPr>
        <p:txBody>
          <a:bodyPr>
            <a:normAutofit/>
          </a:bodyPr>
          <a:lstStyle/>
          <a:p>
            <a:r>
              <a:rPr lang="en-US" sz="2600" b="1" i="1" dirty="0" smtClean="0">
                <a:solidFill>
                  <a:srgbClr val="C00000"/>
                </a:solidFill>
                <a:effectLst>
                  <a:outerShdw blurRad="38100" dist="38100" dir="2700000" algn="tl">
                    <a:srgbClr val="000000">
                      <a:alpha val="43137"/>
                    </a:srgbClr>
                  </a:outerShdw>
                </a:effectLst>
              </a:rPr>
              <a:t>An Overview of the Shifts</a:t>
            </a:r>
            <a:endParaRPr lang="en-US" sz="2600" b="1" i="1"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762000" y="1234851"/>
            <a:ext cx="7967662" cy="4525963"/>
          </a:xfrm>
        </p:spPr>
        <p:txBody>
          <a:bodyPr>
            <a:normAutofit/>
          </a:bodyPr>
          <a:lstStyle/>
          <a:p>
            <a:pPr marL="0" indent="0">
              <a:buNone/>
            </a:pPr>
            <a:r>
              <a:rPr lang="en-US" sz="2600" dirty="0">
                <a:latin typeface="Lucida Sans" panose="020B0602030504020204" pitchFamily="34" charset="0"/>
                <a:ea typeface="Arial" pitchFamily="31" charset="0"/>
                <a:cs typeface="Big Caslon"/>
              </a:rPr>
              <a:t>The CCSS bring three key shifts to </a:t>
            </a:r>
            <a:r>
              <a:rPr lang="en-US" sz="2600" dirty="0" smtClean="0">
                <a:latin typeface="Lucida Sans" panose="020B0602030504020204" pitchFamily="34" charset="0"/>
                <a:ea typeface="Arial" pitchFamily="31" charset="0"/>
                <a:cs typeface="Big Caslon"/>
              </a:rPr>
              <a:t>mathematics instruction </a:t>
            </a:r>
            <a:r>
              <a:rPr lang="en-US" sz="2600" dirty="0">
                <a:latin typeface="Lucida Sans" panose="020B0602030504020204" pitchFamily="34" charset="0"/>
                <a:ea typeface="Arial" pitchFamily="31" charset="0"/>
                <a:cs typeface="Big Caslon"/>
              </a:rPr>
              <a:t>and assessment</a:t>
            </a:r>
            <a:r>
              <a:rPr lang="en-US" sz="2600" dirty="0" smtClean="0">
                <a:latin typeface="Lucida Sans" panose="020B0602030504020204" pitchFamily="34" charset="0"/>
                <a:ea typeface="Arial" pitchFamily="31" charset="0"/>
                <a:cs typeface="Big Caslon"/>
              </a:rPr>
              <a:t>.</a:t>
            </a:r>
            <a:endParaRPr lang="en-US" b="1" dirty="0" smtClean="0">
              <a:latin typeface="Lucida Sans" panose="020B0602030504020204" pitchFamily="34" charset="0"/>
              <a:ea typeface="Arial" pitchFamily="31" charset="0"/>
              <a:cs typeface="Big Caslon"/>
            </a:endParaRPr>
          </a:p>
          <a:p>
            <a:pPr marL="914400" indent="-457200">
              <a:buAutoNum type="arabicPeriod"/>
            </a:pPr>
            <a:r>
              <a:rPr lang="en-US" sz="2600" b="1" dirty="0" smtClean="0">
                <a:effectLst>
                  <a:outerShdw blurRad="38100" dist="38100" dir="2700000" algn="tl">
                    <a:srgbClr val="000000">
                      <a:alpha val="43137"/>
                    </a:srgbClr>
                  </a:outerShdw>
                </a:effectLst>
                <a:latin typeface="Lucida Sans" panose="020B0602030504020204" pitchFamily="34" charset="0"/>
                <a:ea typeface="Arial" pitchFamily="31" charset="0"/>
                <a:cs typeface="Big Caslon"/>
              </a:rPr>
              <a:t>Focus</a:t>
            </a:r>
            <a:r>
              <a:rPr lang="en-US" sz="2600" b="1" dirty="0" smtClean="0">
                <a:latin typeface="Lucida Sans" panose="020B0602030504020204" pitchFamily="34" charset="0"/>
                <a:ea typeface="Arial" pitchFamily="31" charset="0"/>
                <a:cs typeface="Big Caslon"/>
              </a:rPr>
              <a:t> </a:t>
            </a:r>
            <a:r>
              <a:rPr lang="en-US" sz="2600" dirty="0" smtClean="0">
                <a:latin typeface="Lucida Sans" panose="020B0602030504020204" pitchFamily="34" charset="0"/>
                <a:ea typeface="Arial" pitchFamily="31" charset="0"/>
                <a:cs typeface="Big Caslon"/>
              </a:rPr>
              <a:t>strongly where the standards focus*</a:t>
            </a:r>
            <a:endParaRPr lang="en-US" sz="2200" b="1" dirty="0">
              <a:latin typeface="Lucida Sans" panose="020B0602030504020204" pitchFamily="34" charset="0"/>
              <a:ea typeface="Arial" pitchFamily="31" charset="0"/>
              <a:cs typeface="Big Caslon"/>
            </a:endParaRPr>
          </a:p>
          <a:p>
            <a:pPr marL="914400" indent="-457200">
              <a:buAutoNum type="arabicPeriod"/>
            </a:pPr>
            <a:r>
              <a:rPr lang="en-US" sz="2800" b="1" dirty="0" smtClean="0">
                <a:solidFill>
                  <a:srgbClr val="0070C0"/>
                </a:solidFill>
                <a:effectLst>
                  <a:outerShdw blurRad="38100" dist="38100" dir="2700000" algn="tl">
                    <a:srgbClr val="000000">
                      <a:alpha val="43137"/>
                    </a:srgbClr>
                  </a:outerShdw>
                </a:effectLst>
                <a:latin typeface="Lucida Sans" panose="020B0602030504020204" pitchFamily="34" charset="0"/>
                <a:ea typeface="Arial" pitchFamily="31" charset="0"/>
                <a:cs typeface="Big Caslon"/>
              </a:rPr>
              <a:t>Coherence</a:t>
            </a:r>
            <a:r>
              <a:rPr lang="en-US" sz="2800" b="1" dirty="0">
                <a:solidFill>
                  <a:srgbClr val="0070C0"/>
                </a:solidFill>
                <a:effectLst>
                  <a:outerShdw blurRad="38100" dist="38100" dir="2700000" algn="tl">
                    <a:srgbClr val="000000">
                      <a:alpha val="43137"/>
                    </a:srgbClr>
                  </a:outerShdw>
                </a:effectLst>
                <a:latin typeface="Lucida Sans" panose="020B0602030504020204" pitchFamily="34" charset="0"/>
                <a:ea typeface="Arial" pitchFamily="31" charset="0"/>
                <a:cs typeface="Big Caslon"/>
              </a:rPr>
              <a:t>: </a:t>
            </a:r>
            <a:r>
              <a:rPr lang="en-US" sz="2800" dirty="0">
                <a:solidFill>
                  <a:srgbClr val="0070C0"/>
                </a:solidFill>
                <a:latin typeface="Lucida Sans" panose="020B0602030504020204" pitchFamily="34" charset="0"/>
                <a:ea typeface="Arial" pitchFamily="31" charset="0"/>
                <a:cs typeface="Big Caslon"/>
              </a:rPr>
              <a:t>think across </a:t>
            </a:r>
            <a:r>
              <a:rPr lang="en-US" sz="2800" dirty="0" smtClean="0">
                <a:solidFill>
                  <a:srgbClr val="0070C0"/>
                </a:solidFill>
                <a:latin typeface="Lucida Sans" panose="020B0602030504020204" pitchFamily="34" charset="0"/>
                <a:ea typeface="Arial" pitchFamily="31" charset="0"/>
                <a:cs typeface="Big Caslon"/>
              </a:rPr>
              <a:t>grades</a:t>
            </a:r>
            <a:r>
              <a:rPr lang="en-US" sz="2800" dirty="0">
                <a:solidFill>
                  <a:srgbClr val="0070C0"/>
                </a:solidFill>
                <a:latin typeface="Lucida Sans" panose="020B0602030504020204" pitchFamily="34" charset="0"/>
                <a:ea typeface="Arial" pitchFamily="31" charset="0"/>
                <a:cs typeface="Big Caslon"/>
              </a:rPr>
              <a:t>, and link to major topics </a:t>
            </a:r>
            <a:r>
              <a:rPr lang="en-US" sz="2800" dirty="0" smtClean="0">
                <a:solidFill>
                  <a:srgbClr val="0070C0"/>
                </a:solidFill>
                <a:latin typeface="Lucida Sans" panose="020B0602030504020204" pitchFamily="34" charset="0"/>
                <a:ea typeface="Arial" pitchFamily="31" charset="0"/>
                <a:cs typeface="Big Caslon"/>
              </a:rPr>
              <a:t>within </a:t>
            </a:r>
            <a:r>
              <a:rPr lang="en-US" sz="2800" dirty="0">
                <a:solidFill>
                  <a:srgbClr val="0070C0"/>
                </a:solidFill>
                <a:latin typeface="Lucida Sans" panose="020B0602030504020204" pitchFamily="34" charset="0"/>
                <a:ea typeface="Arial" pitchFamily="31" charset="0"/>
                <a:cs typeface="Big Caslon"/>
              </a:rPr>
              <a:t>grades </a:t>
            </a:r>
            <a:endParaRPr lang="en-US" sz="2800" b="1" dirty="0">
              <a:solidFill>
                <a:srgbClr val="0070C0"/>
              </a:solidFill>
              <a:latin typeface="Lucida Sans" panose="020B0602030504020204" pitchFamily="34" charset="0"/>
              <a:ea typeface="Arial" pitchFamily="31" charset="0"/>
              <a:cs typeface="Big Caslon"/>
            </a:endParaRPr>
          </a:p>
          <a:p>
            <a:pPr marL="914400" indent="-457200">
              <a:buAutoNum type="arabicPeriod"/>
            </a:pPr>
            <a:r>
              <a:rPr lang="en-US" sz="2600" b="1" dirty="0" smtClean="0">
                <a:effectLst>
                  <a:outerShdw blurRad="38100" dist="38100" dir="2700000" algn="tl">
                    <a:srgbClr val="000000">
                      <a:alpha val="43137"/>
                    </a:srgbClr>
                  </a:outerShdw>
                </a:effectLst>
                <a:latin typeface="Lucida Sans" panose="020B0602030504020204" pitchFamily="34" charset="0"/>
                <a:ea typeface="Arial" pitchFamily="31" charset="0"/>
                <a:cs typeface="Big Caslon"/>
              </a:rPr>
              <a:t>Rigor</a:t>
            </a:r>
            <a:r>
              <a:rPr lang="en-US" sz="2600" b="1" dirty="0">
                <a:effectLst>
                  <a:outerShdw blurRad="38100" dist="38100" dir="2700000" algn="tl">
                    <a:srgbClr val="000000">
                      <a:alpha val="43137"/>
                    </a:srgbClr>
                  </a:outerShdw>
                </a:effectLst>
                <a:latin typeface="Lucida Sans" panose="020B0602030504020204" pitchFamily="34" charset="0"/>
                <a:ea typeface="Arial" pitchFamily="31" charset="0"/>
                <a:cs typeface="Big Caslon"/>
              </a:rPr>
              <a:t>: </a:t>
            </a:r>
            <a:r>
              <a:rPr lang="en-US" sz="2600" dirty="0">
                <a:latin typeface="Lucida Sans" panose="020B0602030504020204" pitchFamily="34" charset="0"/>
                <a:ea typeface="Arial" pitchFamily="31" charset="0"/>
                <a:cs typeface="Big Caslon"/>
              </a:rPr>
              <a:t>in major topics* pursue: </a:t>
            </a:r>
          </a:p>
          <a:p>
            <a:pPr marL="0" indent="0">
              <a:buNone/>
            </a:pPr>
            <a:r>
              <a:rPr lang="en-US" sz="2600" dirty="0" smtClean="0">
                <a:latin typeface="Lucida Sans" panose="020B0602030504020204" pitchFamily="34" charset="0"/>
                <a:ea typeface="Arial" pitchFamily="31" charset="0"/>
                <a:cs typeface="Big Caslon"/>
              </a:rPr>
              <a:t>		 -- conceptual </a:t>
            </a:r>
            <a:r>
              <a:rPr lang="en-US" sz="2600" dirty="0">
                <a:latin typeface="Lucida Sans" panose="020B0602030504020204" pitchFamily="34" charset="0"/>
                <a:ea typeface="Arial" pitchFamily="31" charset="0"/>
                <a:cs typeface="Big Caslon"/>
              </a:rPr>
              <a:t>understanding,</a:t>
            </a:r>
          </a:p>
          <a:p>
            <a:pPr marL="0" indent="0">
              <a:buNone/>
            </a:pPr>
            <a:r>
              <a:rPr lang="en-US" sz="2600" dirty="0" smtClean="0">
                <a:latin typeface="Lucida Sans" panose="020B0602030504020204" pitchFamily="34" charset="0"/>
                <a:ea typeface="Arial" pitchFamily="31" charset="0"/>
                <a:cs typeface="Big Caslon"/>
              </a:rPr>
              <a:t>		 -- procedural </a:t>
            </a:r>
            <a:r>
              <a:rPr lang="en-US" sz="2600" dirty="0">
                <a:latin typeface="Lucida Sans" panose="020B0602030504020204" pitchFamily="34" charset="0"/>
                <a:ea typeface="Arial" pitchFamily="31" charset="0"/>
                <a:cs typeface="Big Caslon"/>
              </a:rPr>
              <a:t>skill and fluency, </a:t>
            </a:r>
            <a:r>
              <a:rPr lang="en-US" sz="2600" dirty="0" smtClean="0">
                <a:latin typeface="Lucida Sans" panose="020B0602030504020204" pitchFamily="34" charset="0"/>
                <a:ea typeface="Arial" pitchFamily="31" charset="0"/>
                <a:cs typeface="Big Caslon"/>
              </a:rPr>
              <a:t>and    </a:t>
            </a:r>
          </a:p>
          <a:p>
            <a:pPr marL="0" indent="0">
              <a:buNone/>
            </a:pPr>
            <a:r>
              <a:rPr lang="en-US" sz="2600" dirty="0">
                <a:latin typeface="Lucida Sans" panose="020B0602030504020204" pitchFamily="34" charset="0"/>
                <a:ea typeface="Arial" pitchFamily="31" charset="0"/>
                <a:cs typeface="Big Caslon"/>
              </a:rPr>
              <a:t> </a:t>
            </a:r>
            <a:r>
              <a:rPr lang="en-US" sz="2600" dirty="0" smtClean="0">
                <a:latin typeface="Lucida Sans" panose="020B0602030504020204" pitchFamily="34" charset="0"/>
                <a:ea typeface="Arial" pitchFamily="31" charset="0"/>
                <a:cs typeface="Big Caslon"/>
              </a:rPr>
              <a:t>                  -- application </a:t>
            </a:r>
            <a:r>
              <a:rPr lang="en-US" sz="2600" dirty="0">
                <a:latin typeface="Lucida Sans" panose="020B0602030504020204" pitchFamily="34" charset="0"/>
                <a:ea typeface="Arial" pitchFamily="31" charset="0"/>
                <a:cs typeface="Big Caslon"/>
              </a:rPr>
              <a:t>with equal </a:t>
            </a:r>
            <a:r>
              <a:rPr lang="en-US" sz="2600" dirty="0" smtClean="0">
                <a:latin typeface="Lucida Sans" panose="020B0602030504020204" pitchFamily="34" charset="0"/>
                <a:ea typeface="Arial" pitchFamily="31" charset="0"/>
                <a:cs typeface="Big Caslon"/>
              </a:rPr>
              <a:t>intensity.</a:t>
            </a:r>
          </a:p>
          <a:p>
            <a:pPr marL="0" indent="0">
              <a:buNone/>
            </a:pPr>
            <a:endParaRPr lang="en-US" sz="1600" dirty="0">
              <a:latin typeface="Lucida Sans" panose="020B0602030504020204" pitchFamily="34" charset="0"/>
              <a:ea typeface="Arial" pitchFamily="31" charset="0"/>
              <a:cs typeface="Big Caslon"/>
            </a:endParaRPr>
          </a:p>
        </p:txBody>
      </p:sp>
      <p:pic>
        <p:nvPicPr>
          <p:cNvPr id="6" name="Picture 5"/>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8195" y="3491069"/>
            <a:ext cx="680179" cy="695011"/>
          </a:xfrm>
          <a:prstGeom prst="rect">
            <a:avLst/>
          </a:prstGeom>
          <a:noFill/>
          <a:ln>
            <a:noFill/>
          </a:ln>
        </p:spPr>
      </p:pic>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Subtitle 2"/>
          <p:cNvSpPr txBox="1">
            <a:spLocks/>
          </p:cNvSpPr>
          <p:nvPr/>
        </p:nvSpPr>
        <p:spPr>
          <a:xfrm>
            <a:off x="521327" y="5742025"/>
            <a:ext cx="8077199" cy="1674920"/>
          </a:xfrm>
          <a:prstGeom prst="rect">
            <a:avLst/>
          </a:prstGeom>
        </p:spPr>
        <p:txBody>
          <a:bodyPr vert="horz" lIns="91440" tIns="45720" rIns="91440" bIns="45720" rtlCol="0">
            <a:normAutofit/>
          </a:bodyPr>
          <a:lst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pPr marL="68580" indent="0">
              <a:buNone/>
            </a:pPr>
            <a:r>
              <a:rPr lang="en-US" sz="1400" dirty="0" smtClean="0"/>
              <a:t>*For a list of major, supporting, and additional clusters by grade, please refer to ‘Where to focus by grade level” at </a:t>
            </a:r>
            <a:r>
              <a:rPr lang="en-US" sz="1400" dirty="0" smtClean="0">
                <a:hlinkClick r:id="rId7"/>
              </a:rPr>
              <a:t>http://achievethecore.org/shifts-mathematics</a:t>
            </a:r>
            <a:r>
              <a:rPr lang="en-US" sz="1400" dirty="0" smtClean="0"/>
              <a:t> </a:t>
            </a:r>
          </a:p>
          <a:p>
            <a:endParaRPr lang="en-US" dirty="0"/>
          </a:p>
        </p:txBody>
      </p:sp>
      <p:sp>
        <p:nvSpPr>
          <p:cNvPr id="7" name="Rectangle 6"/>
          <p:cNvSpPr/>
          <p:nvPr/>
        </p:nvSpPr>
        <p:spPr>
          <a:xfrm>
            <a:off x="1613630" y="0"/>
            <a:ext cx="7561685" cy="646331"/>
          </a:xfrm>
          <a:prstGeom prst="rect">
            <a:avLst/>
          </a:prstGeom>
          <a:solidFill>
            <a:schemeClr val="bg1"/>
          </a:solidFill>
        </p:spPr>
        <p:txBody>
          <a:bodyPr wrap="none">
            <a:spAutoFit/>
          </a:bodyPr>
          <a:lstStyle/>
          <a:p>
            <a:r>
              <a:rPr lang="en-US" sz="3600" b="1" dirty="0">
                <a:solidFill>
                  <a:srgbClr val="C00000"/>
                </a:solidFill>
                <a:effectLst>
                  <a:outerShdw blurRad="38100" dist="38100" dir="2700000" algn="tl">
                    <a:srgbClr val="000000">
                      <a:alpha val="43137"/>
                    </a:srgbClr>
                  </a:outerShdw>
                </a:effectLst>
              </a:rPr>
              <a:t>How Are The Standards Different?</a:t>
            </a:r>
            <a:endParaRPr lang="en-US" sz="3600" dirty="0"/>
          </a:p>
        </p:txBody>
      </p:sp>
    </p:spTree>
    <p:extLst>
      <p:ext uri="{BB962C8B-B14F-4D97-AF65-F5344CB8AC3E}">
        <p14:creationId xmlns:p14="http://schemas.microsoft.com/office/powerpoint/2010/main" val="1516489486"/>
      </p:ext>
    </p:extLst>
  </p:cSld>
  <p:clrMapOvr>
    <a:masterClrMapping/>
  </p:clrMapOvr>
  <p:transition spd="slow">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48200" y="533400"/>
            <a:ext cx="5410200" cy="1702160"/>
          </a:xfrm>
        </p:spPr>
        <p:txBody>
          <a:bodyPr>
            <a:noAutofit/>
          </a:bodyPr>
          <a:lstStyle/>
          <a:p>
            <a:r>
              <a:rPr lang="en-US" sz="4800" b="1" dirty="0" smtClean="0">
                <a:solidFill>
                  <a:srgbClr val="92D050"/>
                </a:solidFill>
                <a:hlinkClick r:id="rId2"/>
              </a:rPr>
              <a:t>Coherence</a:t>
            </a:r>
            <a:br>
              <a:rPr lang="en-US" sz="4800" b="1" dirty="0" smtClean="0">
                <a:solidFill>
                  <a:srgbClr val="92D050"/>
                </a:solidFill>
                <a:hlinkClick r:id="rId2"/>
              </a:rPr>
            </a:br>
            <a:r>
              <a:rPr lang="en-US" sz="4800" b="1" dirty="0" smtClean="0">
                <a:solidFill>
                  <a:srgbClr val="92D050"/>
                </a:solidFill>
                <a:hlinkClick r:id="rId2"/>
              </a:rPr>
              <a:t>Card</a:t>
            </a:r>
            <a:br>
              <a:rPr lang="en-US" sz="4800" b="1" dirty="0" smtClean="0">
                <a:solidFill>
                  <a:srgbClr val="92D050"/>
                </a:solidFill>
                <a:hlinkClick r:id="rId2"/>
              </a:rPr>
            </a:br>
            <a:r>
              <a:rPr lang="en-US" sz="4800" b="1" dirty="0" smtClean="0">
                <a:solidFill>
                  <a:srgbClr val="92D050"/>
                </a:solidFill>
                <a:hlinkClick r:id="rId2"/>
              </a:rPr>
              <a:t>Activity</a:t>
            </a:r>
            <a:endParaRPr lang="en-US" sz="4800" b="1" dirty="0">
              <a:solidFill>
                <a:srgbClr val="92D050"/>
              </a:solidFill>
            </a:endParaRPr>
          </a:p>
        </p:txBody>
      </p:sp>
      <p:sp>
        <p:nvSpPr>
          <p:cNvPr id="3" name="Subtitle 2"/>
          <p:cNvSpPr>
            <a:spLocks noGrp="1"/>
          </p:cNvSpPr>
          <p:nvPr>
            <p:ph type="subTitle" idx="1"/>
          </p:nvPr>
        </p:nvSpPr>
        <p:spPr>
          <a:xfrm>
            <a:off x="4495800" y="2819400"/>
            <a:ext cx="3733800" cy="1260629"/>
          </a:xfrm>
        </p:spPr>
        <p:txBody>
          <a:bodyPr>
            <a:noAutofit/>
          </a:bodyPr>
          <a:lstStyle/>
          <a:p>
            <a:r>
              <a:rPr lang="en-US" sz="4400" b="1" dirty="0" smtClean="0">
                <a:solidFill>
                  <a:srgbClr val="C00000"/>
                </a:solidFill>
                <a:effectLst>
                  <a:outerShdw blurRad="38100" dist="38100" dir="2700000" algn="tl">
                    <a:srgbClr val="000000">
                      <a:alpha val="43137"/>
                    </a:srgbClr>
                  </a:outerShdw>
                </a:effectLst>
              </a:rPr>
              <a:t>Let’s uncover some of the progressions!</a:t>
            </a:r>
            <a:endParaRPr lang="en-US" sz="4400" b="1" dirty="0">
              <a:solidFill>
                <a:srgbClr val="C00000"/>
              </a:solidFill>
              <a:effectLst>
                <a:outerShdw blurRad="38100" dist="38100" dir="2700000" algn="tl">
                  <a:srgbClr val="000000">
                    <a:alpha val="43137"/>
                  </a:srgbClr>
                </a:outerShdw>
              </a:effectLst>
            </a:endParaRP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995380">
            <a:off x="316981" y="588831"/>
            <a:ext cx="3343275" cy="10963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42117">
            <a:off x="450365" y="2190447"/>
            <a:ext cx="3343275" cy="12013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0"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1094468">
            <a:off x="422858" y="3759537"/>
            <a:ext cx="3398290" cy="1371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69892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ipe(down)">
                                      <p:cBhvr>
                                        <p:cTn id="7" dur="500"/>
                                        <p:tgtEl>
                                          <p:spTgt spid="9218"/>
                                        </p:tgtEl>
                                      </p:cBhvr>
                                    </p:animEffect>
                                  </p:childTnLst>
                                </p:cTn>
                              </p:par>
                              <p:par>
                                <p:cTn id="8" presetID="2" presetClass="entr" presetSubtype="4" fill="hold" nodeType="withEffect">
                                  <p:stCondLst>
                                    <p:cond delay="0"/>
                                  </p:stCondLst>
                                  <p:childTnLst>
                                    <p:set>
                                      <p:cBhvr>
                                        <p:cTn id="9" dur="1" fill="hold">
                                          <p:stCondLst>
                                            <p:cond delay="0"/>
                                          </p:stCondLst>
                                        </p:cTn>
                                        <p:tgtEl>
                                          <p:spTgt spid="9219"/>
                                        </p:tgtEl>
                                        <p:attrNameLst>
                                          <p:attrName>style.visibility</p:attrName>
                                        </p:attrNameLst>
                                      </p:cBhvr>
                                      <p:to>
                                        <p:strVal val="visible"/>
                                      </p:to>
                                    </p:set>
                                    <p:anim calcmode="lin" valueType="num">
                                      <p:cBhvr additive="base">
                                        <p:cTn id="10" dur="500" fill="hold"/>
                                        <p:tgtEl>
                                          <p:spTgt spid="9219"/>
                                        </p:tgtEl>
                                        <p:attrNameLst>
                                          <p:attrName>ppt_x</p:attrName>
                                        </p:attrNameLst>
                                      </p:cBhvr>
                                      <p:tavLst>
                                        <p:tav tm="0">
                                          <p:val>
                                            <p:strVal val="#ppt_x"/>
                                          </p:val>
                                        </p:tav>
                                        <p:tav tm="100000">
                                          <p:val>
                                            <p:strVal val="#ppt_x"/>
                                          </p:val>
                                        </p:tav>
                                      </p:tavLst>
                                    </p:anim>
                                    <p:anim calcmode="lin" valueType="num">
                                      <p:cBhvr additive="base">
                                        <p:cTn id="11" dur="500" fill="hold"/>
                                        <p:tgtEl>
                                          <p:spTgt spid="9219"/>
                                        </p:tgtEl>
                                        <p:attrNameLst>
                                          <p:attrName>ppt_y</p:attrName>
                                        </p:attrNameLst>
                                      </p:cBhvr>
                                      <p:tavLst>
                                        <p:tav tm="0">
                                          <p:val>
                                            <p:strVal val="1+#ppt_h/2"/>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9220"/>
                                        </p:tgtEl>
                                        <p:attrNameLst>
                                          <p:attrName>style.visibility</p:attrName>
                                        </p:attrNameLst>
                                      </p:cBhvr>
                                      <p:to>
                                        <p:strVal val="visible"/>
                                      </p:to>
                                    </p:set>
                                    <p:animEffect transition="in" filter="fade">
                                      <p:cBhvr>
                                        <p:cTn id="14" dur="1000"/>
                                        <p:tgtEl>
                                          <p:spTgt spid="9220"/>
                                        </p:tgtEl>
                                      </p:cBhvr>
                                    </p:animEffect>
                                    <p:anim calcmode="lin" valueType="num">
                                      <p:cBhvr>
                                        <p:cTn id="15" dur="1000" fill="hold"/>
                                        <p:tgtEl>
                                          <p:spTgt spid="9220"/>
                                        </p:tgtEl>
                                        <p:attrNameLst>
                                          <p:attrName>ppt_x</p:attrName>
                                        </p:attrNameLst>
                                      </p:cBhvr>
                                      <p:tavLst>
                                        <p:tav tm="0">
                                          <p:val>
                                            <p:strVal val="#ppt_x"/>
                                          </p:val>
                                        </p:tav>
                                        <p:tav tm="100000">
                                          <p:val>
                                            <p:strVal val="#ppt_x"/>
                                          </p:val>
                                        </p:tav>
                                      </p:tavLst>
                                    </p:anim>
                                    <p:anim calcmode="lin" valueType="num">
                                      <p:cBhvr>
                                        <p:cTn id="16" dur="1000" fill="hold"/>
                                        <p:tgtEl>
                                          <p:spTgt spid="92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1535" y="838200"/>
            <a:ext cx="8229600" cy="5170646"/>
          </a:xfrm>
          <a:prstGeom prst="rect">
            <a:avLst/>
          </a:prstGeom>
          <a:noFill/>
        </p:spPr>
        <p:txBody>
          <a:bodyPr wrap="square" rtlCol="0">
            <a:spAutoFit/>
          </a:bodyPr>
          <a:lstStyle/>
          <a:p>
            <a:pPr marL="285750" indent="-285750">
              <a:buFont typeface="Wingdings" panose="05000000000000000000" pitchFamily="2" charset="2"/>
              <a:buChar char="q"/>
            </a:pPr>
            <a:r>
              <a:rPr lang="en-US" sz="2750" dirty="0" smtClean="0">
                <a:latin typeface="Arial" panose="020B0604020202020204" pitchFamily="34" charset="0"/>
                <a:cs typeface="Arial" panose="020B0604020202020204" pitchFamily="34" charset="0"/>
              </a:rPr>
              <a:t>Each colored set of cards represents one theme (i.e. number lines or properties of operations) and each card has an individual standard printed on it.</a:t>
            </a:r>
          </a:p>
          <a:p>
            <a:pPr marL="285750" indent="-285750">
              <a:buFont typeface="Wingdings" panose="05000000000000000000" pitchFamily="2" charset="2"/>
              <a:buChar char="q"/>
            </a:pPr>
            <a:r>
              <a:rPr lang="en-US" sz="2750" dirty="0" smtClean="0">
                <a:latin typeface="Arial" panose="020B0604020202020204" pitchFamily="34" charset="0"/>
                <a:cs typeface="Arial" panose="020B0604020202020204" pitchFamily="34" charset="0"/>
              </a:rPr>
              <a:t>Your goal as a team is to correctly place the cards within each grade in the correct progression.</a:t>
            </a:r>
          </a:p>
          <a:p>
            <a:pPr marL="285750" indent="-285750">
              <a:buFont typeface="Wingdings" panose="05000000000000000000" pitchFamily="2" charset="2"/>
              <a:buChar char="q"/>
            </a:pPr>
            <a:r>
              <a:rPr lang="en-US" sz="2750" dirty="0" smtClean="0">
                <a:latin typeface="Arial" panose="020B0604020202020204" pitchFamily="34" charset="0"/>
                <a:cs typeface="Arial" panose="020B0604020202020204" pitchFamily="34" charset="0"/>
              </a:rPr>
              <a:t>No two of the same color cards will appear in the same grade.</a:t>
            </a:r>
          </a:p>
          <a:p>
            <a:pPr marL="285750" indent="-285750">
              <a:buFont typeface="Wingdings" panose="05000000000000000000" pitchFamily="2" charset="2"/>
              <a:buChar char="q"/>
            </a:pPr>
            <a:r>
              <a:rPr lang="en-US" sz="2750" dirty="0" smtClean="0">
                <a:latin typeface="Arial" panose="020B0604020202020204" pitchFamily="34" charset="0"/>
                <a:cs typeface="Arial" panose="020B0604020202020204" pitchFamily="34" charset="0"/>
              </a:rPr>
              <a:t>There may not be a card of every color in some grade levels. </a:t>
            </a:r>
          </a:p>
          <a:p>
            <a:pPr marL="285750" indent="-285750">
              <a:buFont typeface="Wingdings" panose="05000000000000000000" pitchFamily="2" charset="2"/>
              <a:buChar char="q"/>
            </a:pPr>
            <a:r>
              <a:rPr lang="en-US" sz="2750" dirty="0" smtClean="0">
                <a:latin typeface="Arial" panose="020B0604020202020204" pitchFamily="34" charset="0"/>
                <a:cs typeface="Arial" panose="020B0604020202020204" pitchFamily="34" charset="0"/>
              </a:rPr>
              <a:t>Might be helpful to first identify the theme for each set of cards, to better understand the strand you are working with.</a:t>
            </a:r>
            <a:endParaRPr lang="en-US" sz="2750" dirty="0">
              <a:latin typeface="Arial" panose="020B0604020202020204" pitchFamily="34" charset="0"/>
              <a:cs typeface="Arial" panose="020B0604020202020204" pitchFamily="34" charset="0"/>
            </a:endParaRPr>
          </a:p>
        </p:txBody>
      </p:sp>
      <p:sp>
        <p:nvSpPr>
          <p:cNvPr id="3" name="Rectangle 2"/>
          <p:cNvSpPr/>
          <p:nvPr/>
        </p:nvSpPr>
        <p:spPr>
          <a:xfrm>
            <a:off x="304800" y="0"/>
            <a:ext cx="8534400" cy="707886"/>
          </a:xfrm>
          <a:prstGeom prst="rect">
            <a:avLst/>
          </a:prstGeom>
          <a:solidFill>
            <a:srgbClr val="C00000"/>
          </a:solidFill>
        </p:spPr>
        <p:txBody>
          <a:bodyPr wrap="square">
            <a:spAutoFit/>
          </a:bodyPr>
          <a:lstStyle/>
          <a:p>
            <a:pPr algn="ctr"/>
            <a:r>
              <a:rPr lang="en-US" sz="4000" b="1" i="1" dirty="0" smtClean="0">
                <a:solidFill>
                  <a:srgbClr val="92D050"/>
                </a:solidFill>
                <a:effectLst>
                  <a:outerShdw blurRad="38100" dist="38100" dir="2700000" algn="tl">
                    <a:srgbClr val="000000">
                      <a:alpha val="43137"/>
                    </a:srgbClr>
                  </a:outerShdw>
                </a:effectLst>
              </a:rPr>
              <a:t>Coherence Card Directions:</a:t>
            </a:r>
            <a:endParaRPr lang="en-US" sz="4000" b="1" i="1" dirty="0">
              <a:solidFill>
                <a:srgbClr val="92D050"/>
              </a:solidFill>
              <a:effectLst>
                <a:outerShdw blurRad="38100" dist="38100" dir="2700000" algn="tl">
                  <a:srgbClr val="000000">
                    <a:alpha val="43137"/>
                  </a:srgbClr>
                </a:outerShdw>
              </a:effectLst>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0342768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71600" y="2667000"/>
            <a:ext cx="6777317" cy="3508977"/>
          </a:xfrm>
        </p:spPr>
        <p:txBody>
          <a:bodyPr>
            <a:normAutofit/>
          </a:bodyPr>
          <a:lstStyle/>
          <a:p>
            <a:r>
              <a:rPr lang="en-US" sz="3200" dirty="0" smtClean="0"/>
              <a:t>How did this activity make you think differently about the coherence of the KCAS/CCSS math standards across grades?</a:t>
            </a:r>
          </a:p>
          <a:p>
            <a:r>
              <a:rPr lang="en-US" dirty="0" smtClean="0"/>
              <a:t>Share your feedback:</a:t>
            </a:r>
          </a:p>
          <a:p>
            <a:pPr marL="68580" indent="0">
              <a:buNone/>
            </a:pPr>
            <a:r>
              <a:rPr lang="en-US" sz="3600" b="1" dirty="0">
                <a:hlinkClick r:id="rId2"/>
              </a:rPr>
              <a:t>www.todaysmeet.com/KCM</a:t>
            </a:r>
            <a:endParaRPr lang="en-US" sz="3600" b="1" dirty="0"/>
          </a:p>
          <a:p>
            <a:pPr marL="68580" indent="0">
              <a:buNone/>
            </a:pPr>
            <a:endParaRPr lang="en-US" dirty="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6400" y="534444"/>
            <a:ext cx="5457825" cy="1704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1459367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838200"/>
            <a:ext cx="3313355" cy="990600"/>
          </a:xfrm>
        </p:spPr>
        <p:txBody>
          <a:bodyPr>
            <a:noAutofit/>
          </a:bodyPr>
          <a:lstStyle/>
          <a:p>
            <a:pPr algn="ctr"/>
            <a:r>
              <a:rPr lang="en-US" sz="5400" b="1" dirty="0" smtClean="0">
                <a:effectLst>
                  <a:outerShdw blurRad="38100" dist="38100" dir="2700000" algn="tl">
                    <a:srgbClr val="000000">
                      <a:alpha val="43137"/>
                    </a:srgbClr>
                  </a:outerShdw>
                </a:effectLst>
              </a:rPr>
              <a:t>MAJOR </a:t>
            </a:r>
            <a:br>
              <a:rPr lang="en-US" sz="5400" b="1" dirty="0" smtClean="0">
                <a:effectLst>
                  <a:outerShdw blurRad="38100" dist="38100" dir="2700000" algn="tl">
                    <a:srgbClr val="000000">
                      <a:alpha val="43137"/>
                    </a:srgbClr>
                  </a:outerShdw>
                </a:effectLst>
              </a:rPr>
            </a:br>
            <a:r>
              <a:rPr lang="en-US" sz="5400" b="1" dirty="0" smtClean="0">
                <a:effectLst>
                  <a:outerShdw blurRad="38100" dist="38100" dir="2700000" algn="tl">
                    <a:srgbClr val="000000">
                      <a:alpha val="43137"/>
                    </a:srgbClr>
                  </a:outerShdw>
                </a:effectLst>
              </a:rPr>
              <a:t>SHIFTS</a:t>
            </a:r>
            <a:endParaRPr lang="en-US" sz="5400" b="1" dirty="0">
              <a:effectLst>
                <a:outerShdw blurRad="38100" dist="38100" dir="2700000" algn="tl">
                  <a:srgbClr val="000000">
                    <a:alpha val="43137"/>
                  </a:srgbClr>
                </a:outerShdw>
              </a:effectLst>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557839" y="2590800"/>
            <a:ext cx="3671761" cy="2800767"/>
          </a:xfrm>
          <a:prstGeom prst="rect">
            <a:avLst/>
          </a:prstGeom>
        </p:spPr>
        <p:txBody>
          <a:bodyPr wrap="square">
            <a:spAutoFit/>
          </a:bodyPr>
          <a:lstStyle/>
          <a:p>
            <a:pPr algn="ctr"/>
            <a:r>
              <a:rPr lang="en-US" sz="4400" b="1" dirty="0" smtClean="0">
                <a:solidFill>
                  <a:srgbClr val="C00000"/>
                </a:solidFill>
                <a:effectLst>
                  <a:outerShdw blurRad="38100" dist="38100" dir="2700000" algn="tl">
                    <a:srgbClr val="000000">
                      <a:alpha val="43137"/>
                    </a:srgbClr>
                  </a:outerShdw>
                </a:effectLst>
              </a:rPr>
              <a:t>How Are The Standards Different?</a:t>
            </a:r>
            <a:br>
              <a:rPr lang="en-US" sz="4400" b="1" dirty="0" smtClean="0">
                <a:solidFill>
                  <a:srgbClr val="C00000"/>
                </a:solidFill>
                <a:effectLst>
                  <a:outerShdw blurRad="38100" dist="38100" dir="2700000" algn="tl">
                    <a:srgbClr val="000000">
                      <a:alpha val="43137"/>
                    </a:srgbClr>
                  </a:outerShdw>
                </a:effectLst>
              </a:rPr>
            </a:br>
            <a:endParaRPr lang="en-US" sz="4400" b="1" dirty="0">
              <a:effectLst>
                <a:outerShdw blurRad="38100" dist="38100" dir="2700000" algn="tl">
                  <a:srgbClr val="000000">
                    <a:alpha val="43137"/>
                  </a:srgbClr>
                </a:outerShdw>
              </a:effectLst>
            </a:endParaRPr>
          </a:p>
        </p:txBody>
      </p:sp>
      <p:pic>
        <p:nvPicPr>
          <p:cNvPr id="13316" name="Picture 4" descr="C:\Users\dwaggon\AppData\Local\Microsoft\Windows\Temporary Internet Files\Content.IE5\AKCGF896\4597095232_e7e08991e4_z[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5400" y="1615440"/>
            <a:ext cx="1950720" cy="1950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77263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95" y="2757330"/>
            <a:ext cx="680179" cy="733739"/>
          </a:xfrm>
          <a:prstGeom prst="rect">
            <a:avLst/>
          </a:prstGeom>
          <a:noFill/>
          <a:ln>
            <a:noFill/>
          </a:ln>
        </p:spPr>
      </p:pic>
      <p:pic>
        <p:nvPicPr>
          <p:cNvPr id="4" name="Picture 3"/>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8195" y="2071530"/>
            <a:ext cx="680179" cy="762000"/>
          </a:xfrm>
          <a:prstGeom prst="rect">
            <a:avLst/>
          </a:prstGeom>
          <a:noFill/>
          <a:ln>
            <a:noFill/>
          </a:ln>
        </p:spPr>
      </p:pic>
      <p:sp>
        <p:nvSpPr>
          <p:cNvPr id="2" name="Title 1"/>
          <p:cNvSpPr>
            <a:spLocks noGrp="1"/>
          </p:cNvSpPr>
          <p:nvPr>
            <p:ph type="title"/>
          </p:nvPr>
        </p:nvSpPr>
        <p:spPr>
          <a:xfrm>
            <a:off x="445126" y="0"/>
            <a:ext cx="8229600" cy="1143000"/>
          </a:xfrm>
        </p:spPr>
        <p:txBody>
          <a:bodyPr>
            <a:normAutofit/>
          </a:bodyPr>
          <a:lstStyle/>
          <a:p>
            <a:r>
              <a:rPr lang="en-US" sz="2600" b="1" i="1" dirty="0" smtClean="0">
                <a:solidFill>
                  <a:srgbClr val="C00000"/>
                </a:solidFill>
                <a:effectLst>
                  <a:outerShdw blurRad="38100" dist="38100" dir="2700000" algn="tl">
                    <a:srgbClr val="000000">
                      <a:alpha val="43137"/>
                    </a:srgbClr>
                  </a:outerShdw>
                </a:effectLst>
              </a:rPr>
              <a:t>An Overview of the Shifts</a:t>
            </a:r>
            <a:endParaRPr lang="en-US" sz="2600" b="1" i="1"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762000" y="1234851"/>
            <a:ext cx="7967662" cy="4525963"/>
          </a:xfrm>
        </p:spPr>
        <p:txBody>
          <a:bodyPr>
            <a:normAutofit lnSpcReduction="10000"/>
          </a:bodyPr>
          <a:lstStyle/>
          <a:p>
            <a:pPr marL="0" indent="0">
              <a:buNone/>
            </a:pPr>
            <a:r>
              <a:rPr lang="en-US" sz="2600" dirty="0">
                <a:latin typeface="Lucida Sans" panose="020B0602030504020204" pitchFamily="34" charset="0"/>
                <a:ea typeface="Arial" pitchFamily="31" charset="0"/>
                <a:cs typeface="Big Caslon"/>
              </a:rPr>
              <a:t>The CCSS bring three key shifts to </a:t>
            </a:r>
            <a:r>
              <a:rPr lang="en-US" sz="2600" dirty="0" smtClean="0">
                <a:latin typeface="Lucida Sans" panose="020B0602030504020204" pitchFamily="34" charset="0"/>
                <a:ea typeface="Arial" pitchFamily="31" charset="0"/>
                <a:cs typeface="Big Caslon"/>
              </a:rPr>
              <a:t>mathematics instruction </a:t>
            </a:r>
            <a:r>
              <a:rPr lang="en-US" sz="2600" dirty="0">
                <a:latin typeface="Lucida Sans" panose="020B0602030504020204" pitchFamily="34" charset="0"/>
                <a:ea typeface="Arial" pitchFamily="31" charset="0"/>
                <a:cs typeface="Big Caslon"/>
              </a:rPr>
              <a:t>and assessment</a:t>
            </a:r>
            <a:r>
              <a:rPr lang="en-US" sz="2600" dirty="0" smtClean="0">
                <a:latin typeface="Lucida Sans" panose="020B0602030504020204" pitchFamily="34" charset="0"/>
                <a:ea typeface="Arial" pitchFamily="31" charset="0"/>
                <a:cs typeface="Big Caslon"/>
              </a:rPr>
              <a:t>.</a:t>
            </a:r>
            <a:endParaRPr lang="en-US" b="1" dirty="0" smtClean="0">
              <a:latin typeface="Lucida Sans" panose="020B0602030504020204" pitchFamily="34" charset="0"/>
              <a:ea typeface="Arial" pitchFamily="31" charset="0"/>
              <a:cs typeface="Big Caslon"/>
            </a:endParaRPr>
          </a:p>
          <a:p>
            <a:pPr marL="914400" indent="-457200">
              <a:buAutoNum type="arabicPeriod"/>
            </a:pPr>
            <a:r>
              <a:rPr lang="en-US" sz="2600" b="1" dirty="0" smtClean="0">
                <a:solidFill>
                  <a:srgbClr val="0070C0"/>
                </a:solidFill>
                <a:effectLst>
                  <a:outerShdw blurRad="38100" dist="38100" dir="2700000" algn="tl">
                    <a:srgbClr val="000000">
                      <a:alpha val="43137"/>
                    </a:srgbClr>
                  </a:outerShdw>
                </a:effectLst>
                <a:latin typeface="Lucida Sans" panose="020B0602030504020204" pitchFamily="34" charset="0"/>
                <a:ea typeface="Arial" pitchFamily="31" charset="0"/>
                <a:cs typeface="Big Caslon"/>
              </a:rPr>
              <a:t>Focus</a:t>
            </a:r>
            <a:r>
              <a:rPr lang="en-US" sz="2600" b="1" dirty="0" smtClean="0">
                <a:solidFill>
                  <a:srgbClr val="0070C0"/>
                </a:solidFill>
                <a:latin typeface="Lucida Sans" panose="020B0602030504020204" pitchFamily="34" charset="0"/>
                <a:ea typeface="Arial" pitchFamily="31" charset="0"/>
                <a:cs typeface="Big Caslon"/>
              </a:rPr>
              <a:t> strongly where the standards focus*</a:t>
            </a:r>
            <a:endParaRPr lang="en-US" sz="2200" b="1" dirty="0">
              <a:solidFill>
                <a:srgbClr val="0070C0"/>
              </a:solidFill>
              <a:latin typeface="Lucida Sans" panose="020B0602030504020204" pitchFamily="34" charset="0"/>
              <a:ea typeface="Arial" pitchFamily="31" charset="0"/>
              <a:cs typeface="Big Caslon"/>
            </a:endParaRPr>
          </a:p>
          <a:p>
            <a:pPr marL="914400" indent="-457200">
              <a:buAutoNum type="arabicPeriod"/>
            </a:pPr>
            <a:r>
              <a:rPr lang="en-US" sz="2600" b="1" dirty="0" smtClean="0">
                <a:effectLst>
                  <a:outerShdw blurRad="38100" dist="38100" dir="2700000" algn="tl">
                    <a:srgbClr val="000000">
                      <a:alpha val="43137"/>
                    </a:srgbClr>
                  </a:outerShdw>
                </a:effectLst>
                <a:latin typeface="Lucida Sans" panose="020B0602030504020204" pitchFamily="34" charset="0"/>
                <a:ea typeface="Arial" pitchFamily="31" charset="0"/>
                <a:cs typeface="Big Caslon"/>
              </a:rPr>
              <a:t>Coherence</a:t>
            </a:r>
            <a:r>
              <a:rPr lang="en-US" sz="2600" b="1" dirty="0">
                <a:effectLst>
                  <a:outerShdw blurRad="38100" dist="38100" dir="2700000" algn="tl">
                    <a:srgbClr val="000000">
                      <a:alpha val="43137"/>
                    </a:srgbClr>
                  </a:outerShdw>
                </a:effectLst>
                <a:latin typeface="Lucida Sans" panose="020B0602030504020204" pitchFamily="34" charset="0"/>
                <a:ea typeface="Arial" pitchFamily="31" charset="0"/>
                <a:cs typeface="Big Caslon"/>
              </a:rPr>
              <a:t>: </a:t>
            </a:r>
            <a:r>
              <a:rPr lang="en-US" sz="2600" dirty="0">
                <a:latin typeface="Lucida Sans" panose="020B0602030504020204" pitchFamily="34" charset="0"/>
                <a:ea typeface="Arial" pitchFamily="31" charset="0"/>
                <a:cs typeface="Big Caslon"/>
              </a:rPr>
              <a:t>think across </a:t>
            </a:r>
            <a:r>
              <a:rPr lang="en-US" sz="2600" dirty="0" smtClean="0">
                <a:latin typeface="Lucida Sans" panose="020B0602030504020204" pitchFamily="34" charset="0"/>
                <a:ea typeface="Arial" pitchFamily="31" charset="0"/>
                <a:cs typeface="Big Caslon"/>
              </a:rPr>
              <a:t>grades</a:t>
            </a:r>
            <a:r>
              <a:rPr lang="en-US" sz="2600" dirty="0">
                <a:latin typeface="Lucida Sans" panose="020B0602030504020204" pitchFamily="34" charset="0"/>
                <a:ea typeface="Arial" pitchFamily="31" charset="0"/>
                <a:cs typeface="Big Caslon"/>
              </a:rPr>
              <a:t>, and link to major topics </a:t>
            </a:r>
            <a:r>
              <a:rPr lang="en-US" sz="2600" dirty="0" smtClean="0">
                <a:latin typeface="Lucida Sans" panose="020B0602030504020204" pitchFamily="34" charset="0"/>
                <a:ea typeface="Arial" pitchFamily="31" charset="0"/>
                <a:cs typeface="Big Caslon"/>
              </a:rPr>
              <a:t>within </a:t>
            </a:r>
            <a:r>
              <a:rPr lang="en-US" sz="2600" dirty="0">
                <a:latin typeface="Lucida Sans" panose="020B0602030504020204" pitchFamily="34" charset="0"/>
                <a:ea typeface="Arial" pitchFamily="31" charset="0"/>
                <a:cs typeface="Big Caslon"/>
              </a:rPr>
              <a:t>grades </a:t>
            </a:r>
            <a:endParaRPr lang="en-US" sz="2200" b="1" dirty="0">
              <a:latin typeface="Lucida Sans" panose="020B0602030504020204" pitchFamily="34" charset="0"/>
              <a:ea typeface="Arial" pitchFamily="31" charset="0"/>
              <a:cs typeface="Big Caslon"/>
            </a:endParaRPr>
          </a:p>
          <a:p>
            <a:pPr marL="914400" indent="-457200">
              <a:buAutoNum type="arabicPeriod"/>
            </a:pPr>
            <a:r>
              <a:rPr lang="en-US" sz="2600" dirty="0" smtClean="0">
                <a:solidFill>
                  <a:srgbClr val="0070C0"/>
                </a:solidFill>
                <a:effectLst>
                  <a:outerShdw blurRad="38100" dist="38100" dir="2700000" algn="tl">
                    <a:srgbClr val="000000">
                      <a:alpha val="43137"/>
                    </a:srgbClr>
                  </a:outerShdw>
                </a:effectLst>
                <a:latin typeface="Lucida Sans" panose="020B0602030504020204" pitchFamily="34" charset="0"/>
                <a:ea typeface="Arial" pitchFamily="31" charset="0"/>
                <a:cs typeface="Big Caslon"/>
              </a:rPr>
              <a:t>Rigor</a:t>
            </a:r>
            <a:r>
              <a:rPr lang="en-US" sz="2600" dirty="0">
                <a:solidFill>
                  <a:srgbClr val="0070C0"/>
                </a:solidFill>
                <a:effectLst>
                  <a:outerShdw blurRad="38100" dist="38100" dir="2700000" algn="tl">
                    <a:srgbClr val="000000">
                      <a:alpha val="43137"/>
                    </a:srgbClr>
                  </a:outerShdw>
                </a:effectLst>
                <a:latin typeface="Lucida Sans" panose="020B0602030504020204" pitchFamily="34" charset="0"/>
                <a:ea typeface="Arial" pitchFamily="31" charset="0"/>
                <a:cs typeface="Big Caslon"/>
              </a:rPr>
              <a:t>: </a:t>
            </a:r>
            <a:r>
              <a:rPr lang="en-US" sz="2600" b="1" dirty="0">
                <a:solidFill>
                  <a:srgbClr val="0070C0"/>
                </a:solidFill>
                <a:latin typeface="Lucida Sans" panose="020B0602030504020204" pitchFamily="34" charset="0"/>
                <a:ea typeface="Arial" pitchFamily="31" charset="0"/>
                <a:cs typeface="Big Caslon"/>
              </a:rPr>
              <a:t>in major topics* pursue: </a:t>
            </a:r>
          </a:p>
          <a:p>
            <a:pPr marL="0" indent="0">
              <a:buNone/>
            </a:pPr>
            <a:r>
              <a:rPr lang="en-US" sz="2600" b="1" dirty="0" smtClean="0">
                <a:solidFill>
                  <a:srgbClr val="0070C0"/>
                </a:solidFill>
                <a:latin typeface="Lucida Sans" panose="020B0602030504020204" pitchFamily="34" charset="0"/>
                <a:ea typeface="Arial" pitchFamily="31" charset="0"/>
                <a:cs typeface="Big Caslon"/>
              </a:rPr>
              <a:t>	 -- conceptual </a:t>
            </a:r>
            <a:r>
              <a:rPr lang="en-US" sz="2600" b="1" dirty="0">
                <a:solidFill>
                  <a:srgbClr val="0070C0"/>
                </a:solidFill>
                <a:latin typeface="Lucida Sans" panose="020B0602030504020204" pitchFamily="34" charset="0"/>
                <a:ea typeface="Arial" pitchFamily="31" charset="0"/>
                <a:cs typeface="Big Caslon"/>
              </a:rPr>
              <a:t>understanding,</a:t>
            </a:r>
          </a:p>
          <a:p>
            <a:pPr marL="0" indent="0">
              <a:buNone/>
            </a:pPr>
            <a:r>
              <a:rPr lang="en-US" sz="2600" b="1" dirty="0" smtClean="0">
                <a:solidFill>
                  <a:srgbClr val="0070C0"/>
                </a:solidFill>
                <a:latin typeface="Lucida Sans" panose="020B0602030504020204" pitchFamily="34" charset="0"/>
                <a:ea typeface="Arial" pitchFamily="31" charset="0"/>
                <a:cs typeface="Big Caslon"/>
              </a:rPr>
              <a:t>	 -- procedural </a:t>
            </a:r>
            <a:r>
              <a:rPr lang="en-US" sz="2600" b="1" dirty="0">
                <a:solidFill>
                  <a:srgbClr val="0070C0"/>
                </a:solidFill>
                <a:latin typeface="Lucida Sans" panose="020B0602030504020204" pitchFamily="34" charset="0"/>
                <a:ea typeface="Arial" pitchFamily="31" charset="0"/>
                <a:cs typeface="Big Caslon"/>
              </a:rPr>
              <a:t>skill and fluency, </a:t>
            </a:r>
            <a:r>
              <a:rPr lang="en-US" sz="2600" b="1" dirty="0" smtClean="0">
                <a:solidFill>
                  <a:srgbClr val="0070C0"/>
                </a:solidFill>
                <a:latin typeface="Lucida Sans" panose="020B0602030504020204" pitchFamily="34" charset="0"/>
                <a:ea typeface="Arial" pitchFamily="31" charset="0"/>
                <a:cs typeface="Big Caslon"/>
              </a:rPr>
              <a:t>and     </a:t>
            </a:r>
          </a:p>
          <a:p>
            <a:pPr marL="0" indent="0">
              <a:buNone/>
            </a:pPr>
            <a:r>
              <a:rPr lang="en-US" sz="2600" b="1" dirty="0">
                <a:solidFill>
                  <a:srgbClr val="0070C0"/>
                </a:solidFill>
                <a:latin typeface="Lucida Sans" panose="020B0602030504020204" pitchFamily="34" charset="0"/>
                <a:ea typeface="Arial" pitchFamily="31" charset="0"/>
                <a:cs typeface="Big Caslon"/>
              </a:rPr>
              <a:t> </a:t>
            </a:r>
            <a:r>
              <a:rPr lang="en-US" sz="2600" b="1" dirty="0" smtClean="0">
                <a:solidFill>
                  <a:srgbClr val="0070C0"/>
                </a:solidFill>
                <a:latin typeface="Lucida Sans" panose="020B0602030504020204" pitchFamily="34" charset="0"/>
                <a:ea typeface="Arial" pitchFamily="31" charset="0"/>
                <a:cs typeface="Big Caslon"/>
              </a:rPr>
              <a:t>         -- application </a:t>
            </a:r>
            <a:r>
              <a:rPr lang="en-US" sz="2600" b="1" dirty="0">
                <a:solidFill>
                  <a:srgbClr val="0070C0"/>
                </a:solidFill>
                <a:latin typeface="Lucida Sans" panose="020B0602030504020204" pitchFamily="34" charset="0"/>
                <a:ea typeface="Arial" pitchFamily="31" charset="0"/>
                <a:cs typeface="Big Caslon"/>
              </a:rPr>
              <a:t>with equal </a:t>
            </a:r>
            <a:r>
              <a:rPr lang="en-US" sz="2600" b="1" dirty="0" smtClean="0">
                <a:solidFill>
                  <a:srgbClr val="0070C0"/>
                </a:solidFill>
                <a:latin typeface="Lucida Sans" panose="020B0602030504020204" pitchFamily="34" charset="0"/>
                <a:ea typeface="Arial" pitchFamily="31" charset="0"/>
                <a:cs typeface="Big Caslon"/>
              </a:rPr>
              <a:t>intensity</a:t>
            </a:r>
            <a:r>
              <a:rPr lang="en-US" sz="2600" b="1" dirty="0" smtClean="0">
                <a:latin typeface="Lucida Sans" panose="020B0602030504020204" pitchFamily="34" charset="0"/>
                <a:ea typeface="Arial" pitchFamily="31" charset="0"/>
                <a:cs typeface="Big Caslon"/>
              </a:rPr>
              <a:t>.</a:t>
            </a:r>
          </a:p>
          <a:p>
            <a:pPr marL="0" indent="0">
              <a:buNone/>
            </a:pPr>
            <a:endParaRPr lang="en-US" sz="1600" dirty="0">
              <a:latin typeface="Lucida Sans" panose="020B0602030504020204" pitchFamily="34" charset="0"/>
              <a:ea typeface="Arial" pitchFamily="31" charset="0"/>
              <a:cs typeface="Big Caslon"/>
            </a:endParaRPr>
          </a:p>
        </p:txBody>
      </p:sp>
      <p:pic>
        <p:nvPicPr>
          <p:cNvPr id="6" name="Picture 5"/>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8195" y="3491069"/>
            <a:ext cx="680179" cy="695011"/>
          </a:xfrm>
          <a:prstGeom prst="rect">
            <a:avLst/>
          </a:prstGeom>
          <a:noFill/>
          <a:ln>
            <a:noFill/>
          </a:ln>
        </p:spPr>
      </p:pic>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Subtitle 2"/>
          <p:cNvSpPr txBox="1">
            <a:spLocks/>
          </p:cNvSpPr>
          <p:nvPr/>
        </p:nvSpPr>
        <p:spPr>
          <a:xfrm>
            <a:off x="521327" y="5742025"/>
            <a:ext cx="8077199" cy="1674920"/>
          </a:xfrm>
          <a:prstGeom prst="rect">
            <a:avLst/>
          </a:prstGeom>
        </p:spPr>
        <p:txBody>
          <a:bodyPr vert="horz" lIns="91440" tIns="45720" rIns="91440" bIns="45720" rtlCol="0">
            <a:normAutofit/>
          </a:bodyPr>
          <a:lst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pPr marL="68580" indent="0">
              <a:buNone/>
            </a:pPr>
            <a:r>
              <a:rPr lang="en-US" sz="1400" dirty="0" smtClean="0"/>
              <a:t>*For a list of major, supporting, and additional clusters by grade, please refer to ‘Where to focus by grade level” at </a:t>
            </a:r>
            <a:r>
              <a:rPr lang="en-US" sz="1400" dirty="0" smtClean="0">
                <a:hlinkClick r:id="rId7"/>
              </a:rPr>
              <a:t>http://achievethecore.org/shifts-mathematics</a:t>
            </a:r>
            <a:r>
              <a:rPr lang="en-US" sz="1400" dirty="0" smtClean="0"/>
              <a:t> </a:t>
            </a:r>
          </a:p>
          <a:p>
            <a:endParaRPr lang="en-US" dirty="0"/>
          </a:p>
        </p:txBody>
      </p:sp>
    </p:spTree>
    <p:extLst>
      <p:ext uri="{BB962C8B-B14F-4D97-AF65-F5344CB8AC3E}">
        <p14:creationId xmlns:p14="http://schemas.microsoft.com/office/powerpoint/2010/main" val="1559426351"/>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6" y="32358"/>
            <a:ext cx="3116893" cy="4173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5" y="1371600"/>
            <a:ext cx="9018357"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3352800" y="228600"/>
            <a:ext cx="5886548" cy="830997"/>
          </a:xfrm>
          <a:prstGeom prst="rect">
            <a:avLst/>
          </a:prstGeom>
          <a:solidFill>
            <a:schemeClr val="bg1"/>
          </a:solidFill>
        </p:spPr>
        <p:txBody>
          <a:bodyPr wrap="none" rtlCol="0">
            <a:spAutoFit/>
          </a:bodyPr>
          <a:lstStyle/>
          <a:p>
            <a:r>
              <a:rPr lang="en-US" sz="2400" b="1" dirty="0" smtClean="0">
                <a:effectLst>
                  <a:outerShdw blurRad="38100" dist="38100" dir="2700000" algn="tl">
                    <a:srgbClr val="000000">
                      <a:alpha val="43137"/>
                    </a:srgbClr>
                  </a:outerShdw>
                </a:effectLst>
              </a:rPr>
              <a:t>What professional growth?  </a:t>
            </a:r>
          </a:p>
          <a:p>
            <a:r>
              <a:rPr lang="en-US" sz="2400" b="1" dirty="0" smtClean="0">
                <a:effectLst>
                  <a:outerShdw blurRad="38100" dist="38100" dir="2700000" algn="tl">
                    <a:srgbClr val="000000">
                      <a:alpha val="43137"/>
                    </a:srgbClr>
                  </a:outerShdw>
                </a:effectLst>
              </a:rPr>
              <a:t>Where in the Framework for Teaching?</a:t>
            </a:r>
            <a:endParaRPr lang="en-US" sz="2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223317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cstate="print"/>
          <a:srcRect l="9775" t="13333" r="67628" b="18461"/>
          <a:stretch/>
        </p:blipFill>
        <p:spPr bwMode="auto">
          <a:xfrm>
            <a:off x="152400" y="228600"/>
            <a:ext cx="6934200" cy="6350885"/>
          </a:xfrm>
          <a:prstGeom prst="rect">
            <a:avLst/>
          </a:prstGeom>
          <a:ln>
            <a:noFill/>
          </a:ln>
          <a:extLst>
            <a:ext uri="{53640926-AAD7-44D8-BBD7-CCE9431645EC}">
              <a14:shadowObscured xmlns:a14="http://schemas.microsoft.com/office/drawing/2010/main"/>
            </a:ext>
          </a:extLst>
        </p:spPr>
      </p:pic>
      <p:sp>
        <p:nvSpPr>
          <p:cNvPr id="5" name="Rectangle 4"/>
          <p:cNvSpPr/>
          <p:nvPr/>
        </p:nvSpPr>
        <p:spPr>
          <a:xfrm>
            <a:off x="7086600" y="762000"/>
            <a:ext cx="1976945" cy="923330"/>
          </a:xfrm>
          <a:prstGeom prst="rect">
            <a:avLst/>
          </a:prstGeom>
          <a:solidFill>
            <a:schemeClr val="bg1"/>
          </a:solidFill>
        </p:spPr>
        <p:txBody>
          <a:bodyPr wrap="square">
            <a:spAutoFit/>
          </a:bodyPr>
          <a:lstStyle/>
          <a:p>
            <a:r>
              <a:rPr lang="en-US" sz="4400" b="1" dirty="0" smtClean="0">
                <a:solidFill>
                  <a:srgbClr val="C00000"/>
                </a:solidFill>
                <a:effectLst>
                  <a:outerShdw blurRad="38100" dist="38100" dir="2700000" algn="tl">
                    <a:srgbClr val="000000">
                      <a:alpha val="43137"/>
                    </a:srgbClr>
                  </a:outerShdw>
                </a:effectLst>
                <a:latin typeface="Lucida Sans" panose="020B0602030504020204" pitchFamily="34" charset="0"/>
                <a:ea typeface="Arial" pitchFamily="31" charset="0"/>
                <a:cs typeface="Big Caslon"/>
              </a:rPr>
              <a:t>Focus</a:t>
            </a:r>
            <a:r>
              <a:rPr lang="en-US" sz="5400" b="1" dirty="0" smtClean="0">
                <a:solidFill>
                  <a:srgbClr val="C00000"/>
                </a:solidFill>
                <a:effectLst>
                  <a:outerShdw blurRad="38100" dist="38100" dir="2700000" algn="tl">
                    <a:srgbClr val="000000">
                      <a:alpha val="43137"/>
                    </a:srgbClr>
                  </a:outerShdw>
                </a:effectLst>
                <a:latin typeface="Lucida Sans" panose="020B0602030504020204" pitchFamily="34" charset="0"/>
                <a:ea typeface="Arial" pitchFamily="31" charset="0"/>
                <a:cs typeface="Big Caslon"/>
              </a:rPr>
              <a:t> </a:t>
            </a:r>
            <a:endParaRPr lang="en-US" sz="5400" dirty="0">
              <a:solidFill>
                <a:srgbClr val="C00000"/>
              </a:solidFill>
              <a:effectLst>
                <a:outerShdw blurRad="38100" dist="38100" dir="2700000" algn="tl">
                  <a:srgbClr val="000000">
                    <a:alpha val="43137"/>
                  </a:srgbClr>
                </a:outerShdw>
              </a:effectLst>
            </a:endParaRPr>
          </a:p>
        </p:txBody>
      </p:sp>
      <p:sp>
        <p:nvSpPr>
          <p:cNvPr id="6" name="TextBox 5"/>
          <p:cNvSpPr txBox="1"/>
          <p:nvPr/>
        </p:nvSpPr>
        <p:spPr>
          <a:xfrm>
            <a:off x="838200" y="1768976"/>
            <a:ext cx="1752600" cy="584775"/>
          </a:xfrm>
          <a:prstGeom prst="rect">
            <a:avLst/>
          </a:prstGeom>
          <a:solidFill>
            <a:schemeClr val="bg1"/>
          </a:solidFill>
        </p:spPr>
        <p:txBody>
          <a:bodyPr wrap="square" rtlCol="0">
            <a:spAutoFit/>
          </a:bodyPr>
          <a:lstStyle/>
          <a:p>
            <a:r>
              <a:rPr lang="en-US" sz="1100" b="1" dirty="0" smtClean="0">
                <a:latin typeface="Calibri" panose="020F0502020204030204" pitchFamily="34" charset="0"/>
              </a:rPr>
              <a:t>Relate addition and subtraction to length.</a:t>
            </a:r>
          </a:p>
          <a:p>
            <a:endParaRPr lang="en-US" sz="1000" dirty="0"/>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83366" y="1680363"/>
            <a:ext cx="680179" cy="762000"/>
          </a:xfrm>
          <a:prstGeom prst="rect">
            <a:avLst/>
          </a:prstGeom>
          <a:noFill/>
          <a:ln>
            <a:noFill/>
          </a:ln>
        </p:spPr>
      </p:pic>
    </p:spTree>
    <p:extLst>
      <p:ext uri="{BB962C8B-B14F-4D97-AF65-F5344CB8AC3E}">
        <p14:creationId xmlns:p14="http://schemas.microsoft.com/office/powerpoint/2010/main" val="3444446404"/>
      </p:ext>
    </p:extLst>
  </p:cSld>
  <p:clrMapOvr>
    <a:masterClrMapping/>
  </p:clrMapOvr>
  <p:transition spd="slow">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cstate="print"/>
          <a:srcRect l="9775" t="13333" r="67628" b="18461"/>
          <a:stretch/>
        </p:blipFill>
        <p:spPr bwMode="auto">
          <a:xfrm>
            <a:off x="1555" y="171866"/>
            <a:ext cx="7752711" cy="6446650"/>
          </a:xfrm>
          <a:prstGeom prst="rect">
            <a:avLst/>
          </a:prstGeom>
          <a:ln>
            <a:noFill/>
          </a:ln>
          <a:extLst>
            <a:ext uri="{53640926-AAD7-44D8-BBD7-CCE9431645EC}">
              <a14:shadowObscured xmlns:a14="http://schemas.microsoft.com/office/drawing/2010/main"/>
            </a:ext>
          </a:extLst>
        </p:spPr>
      </p:pic>
      <p:sp>
        <p:nvSpPr>
          <p:cNvPr id="5" name="Rectangle 4"/>
          <p:cNvSpPr/>
          <p:nvPr/>
        </p:nvSpPr>
        <p:spPr>
          <a:xfrm>
            <a:off x="7257861" y="1441705"/>
            <a:ext cx="1905000" cy="923330"/>
          </a:xfrm>
          <a:prstGeom prst="rect">
            <a:avLst/>
          </a:prstGeom>
          <a:solidFill>
            <a:schemeClr val="bg1"/>
          </a:solidFill>
        </p:spPr>
        <p:txBody>
          <a:bodyPr wrap="square">
            <a:spAutoFit/>
          </a:bodyPr>
          <a:lstStyle/>
          <a:p>
            <a:r>
              <a:rPr lang="en-US" sz="4400" b="1" dirty="0" smtClean="0">
                <a:solidFill>
                  <a:srgbClr val="C00000"/>
                </a:solidFill>
                <a:effectLst>
                  <a:outerShdw blurRad="38100" dist="38100" dir="2700000" algn="tl">
                    <a:srgbClr val="000000">
                      <a:alpha val="43137"/>
                    </a:srgbClr>
                  </a:outerShdw>
                </a:effectLst>
                <a:latin typeface="Lucida Sans" panose="020B0602030504020204" pitchFamily="34" charset="0"/>
                <a:ea typeface="Arial" pitchFamily="31" charset="0"/>
                <a:cs typeface="Big Caslon"/>
              </a:rPr>
              <a:t>Focus</a:t>
            </a:r>
            <a:r>
              <a:rPr lang="en-US" sz="5400" b="1" dirty="0" smtClean="0">
                <a:latin typeface="Lucida Sans" panose="020B0602030504020204" pitchFamily="34" charset="0"/>
                <a:ea typeface="Arial" pitchFamily="31" charset="0"/>
                <a:cs typeface="Big Caslon"/>
              </a:rPr>
              <a:t> </a:t>
            </a:r>
            <a:endParaRPr lang="en-US" sz="5400" dirty="0"/>
          </a:p>
        </p:txBody>
      </p:sp>
      <p:sp>
        <p:nvSpPr>
          <p:cNvPr id="2" name="TextBox 1"/>
          <p:cNvSpPr txBox="1"/>
          <p:nvPr/>
        </p:nvSpPr>
        <p:spPr>
          <a:xfrm>
            <a:off x="2788280" y="389540"/>
            <a:ext cx="2243752" cy="769441"/>
          </a:xfrm>
          <a:prstGeom prst="rect">
            <a:avLst/>
          </a:prstGeom>
          <a:noFill/>
        </p:spPr>
        <p:txBody>
          <a:bodyPr wrap="square" rtlCol="0">
            <a:spAutoFit/>
          </a:bodyPr>
          <a:lstStyle/>
          <a:p>
            <a:pPr algn="ctr"/>
            <a:r>
              <a:rPr lang="en-US" sz="4400" dirty="0" smtClean="0"/>
              <a:t>X</a:t>
            </a:r>
            <a:endParaRPr lang="en-US" sz="4400" dirty="0"/>
          </a:p>
        </p:txBody>
      </p:sp>
      <p:sp>
        <p:nvSpPr>
          <p:cNvPr id="6" name="TextBox 5"/>
          <p:cNvSpPr txBox="1"/>
          <p:nvPr/>
        </p:nvSpPr>
        <p:spPr>
          <a:xfrm>
            <a:off x="5150238" y="1708604"/>
            <a:ext cx="2243752" cy="769441"/>
          </a:xfrm>
          <a:prstGeom prst="rect">
            <a:avLst/>
          </a:prstGeom>
          <a:noFill/>
        </p:spPr>
        <p:txBody>
          <a:bodyPr wrap="square" rtlCol="0">
            <a:spAutoFit/>
          </a:bodyPr>
          <a:lstStyle/>
          <a:p>
            <a:pPr algn="ctr"/>
            <a:r>
              <a:rPr lang="en-US" sz="4400" dirty="0" smtClean="0"/>
              <a:t>X</a:t>
            </a:r>
            <a:endParaRPr lang="en-US" sz="4400" dirty="0"/>
          </a:p>
        </p:txBody>
      </p:sp>
      <p:sp>
        <p:nvSpPr>
          <p:cNvPr id="7" name="TextBox 6"/>
          <p:cNvSpPr txBox="1"/>
          <p:nvPr/>
        </p:nvSpPr>
        <p:spPr>
          <a:xfrm>
            <a:off x="3006504" y="2382241"/>
            <a:ext cx="2243752" cy="769441"/>
          </a:xfrm>
          <a:prstGeom prst="rect">
            <a:avLst/>
          </a:prstGeom>
          <a:noFill/>
        </p:spPr>
        <p:txBody>
          <a:bodyPr wrap="square" rtlCol="0">
            <a:spAutoFit/>
          </a:bodyPr>
          <a:lstStyle/>
          <a:p>
            <a:pPr algn="ctr"/>
            <a:r>
              <a:rPr lang="en-US" sz="4400" dirty="0" smtClean="0"/>
              <a:t>X</a:t>
            </a:r>
            <a:endParaRPr lang="en-US" sz="4400" dirty="0"/>
          </a:p>
        </p:txBody>
      </p:sp>
      <p:sp>
        <p:nvSpPr>
          <p:cNvPr id="8" name="TextBox 7"/>
          <p:cNvSpPr txBox="1"/>
          <p:nvPr/>
        </p:nvSpPr>
        <p:spPr>
          <a:xfrm>
            <a:off x="613985" y="2893544"/>
            <a:ext cx="2243752" cy="769441"/>
          </a:xfrm>
          <a:prstGeom prst="rect">
            <a:avLst/>
          </a:prstGeom>
          <a:noFill/>
        </p:spPr>
        <p:txBody>
          <a:bodyPr wrap="square" rtlCol="0">
            <a:spAutoFit/>
          </a:bodyPr>
          <a:lstStyle/>
          <a:p>
            <a:pPr algn="ctr"/>
            <a:r>
              <a:rPr lang="en-US" sz="4400" dirty="0" smtClean="0"/>
              <a:t>X</a:t>
            </a:r>
            <a:endParaRPr lang="en-US" sz="4400" dirty="0"/>
          </a:p>
        </p:txBody>
      </p:sp>
      <p:sp>
        <p:nvSpPr>
          <p:cNvPr id="9" name="TextBox 8"/>
          <p:cNvSpPr txBox="1"/>
          <p:nvPr/>
        </p:nvSpPr>
        <p:spPr>
          <a:xfrm>
            <a:off x="613985" y="3657600"/>
            <a:ext cx="2243752" cy="769441"/>
          </a:xfrm>
          <a:prstGeom prst="rect">
            <a:avLst/>
          </a:prstGeom>
          <a:noFill/>
        </p:spPr>
        <p:txBody>
          <a:bodyPr wrap="square" rtlCol="0">
            <a:spAutoFit/>
          </a:bodyPr>
          <a:lstStyle/>
          <a:p>
            <a:pPr algn="ctr"/>
            <a:r>
              <a:rPr lang="en-US" sz="4400" dirty="0" smtClean="0"/>
              <a:t>X</a:t>
            </a:r>
            <a:endParaRPr lang="en-US" sz="4400" dirty="0"/>
          </a:p>
        </p:txBody>
      </p:sp>
      <p:sp>
        <p:nvSpPr>
          <p:cNvPr id="10" name="TextBox 9"/>
          <p:cNvSpPr txBox="1"/>
          <p:nvPr/>
        </p:nvSpPr>
        <p:spPr>
          <a:xfrm>
            <a:off x="2770896" y="4630865"/>
            <a:ext cx="2243752" cy="769441"/>
          </a:xfrm>
          <a:prstGeom prst="rect">
            <a:avLst/>
          </a:prstGeom>
          <a:noFill/>
        </p:spPr>
        <p:txBody>
          <a:bodyPr wrap="square" rtlCol="0">
            <a:spAutoFit/>
          </a:bodyPr>
          <a:lstStyle/>
          <a:p>
            <a:pPr algn="ctr"/>
            <a:r>
              <a:rPr lang="en-US" sz="4400" dirty="0" smtClean="0"/>
              <a:t>X</a:t>
            </a:r>
            <a:endParaRPr lang="en-US" sz="4400" dirty="0"/>
          </a:p>
        </p:txBody>
      </p:sp>
      <p:sp>
        <p:nvSpPr>
          <p:cNvPr id="11" name="TextBox 10"/>
          <p:cNvSpPr txBox="1"/>
          <p:nvPr/>
        </p:nvSpPr>
        <p:spPr>
          <a:xfrm>
            <a:off x="5147960" y="5414997"/>
            <a:ext cx="2243752" cy="769441"/>
          </a:xfrm>
          <a:prstGeom prst="rect">
            <a:avLst/>
          </a:prstGeom>
          <a:noFill/>
        </p:spPr>
        <p:txBody>
          <a:bodyPr wrap="square" rtlCol="0">
            <a:spAutoFit/>
          </a:bodyPr>
          <a:lstStyle/>
          <a:p>
            <a:pPr algn="ctr"/>
            <a:r>
              <a:rPr lang="en-US" sz="4400" dirty="0" smtClean="0"/>
              <a:t>X</a:t>
            </a:r>
            <a:endParaRPr lang="en-US" sz="4400" dirty="0"/>
          </a:p>
        </p:txBody>
      </p:sp>
      <p:sp>
        <p:nvSpPr>
          <p:cNvPr id="12" name="TextBox 11"/>
          <p:cNvSpPr txBox="1"/>
          <p:nvPr/>
        </p:nvSpPr>
        <p:spPr>
          <a:xfrm>
            <a:off x="5205342" y="1083846"/>
            <a:ext cx="2243752" cy="769441"/>
          </a:xfrm>
          <a:prstGeom prst="rect">
            <a:avLst/>
          </a:prstGeom>
          <a:noFill/>
        </p:spPr>
        <p:txBody>
          <a:bodyPr wrap="square" rtlCol="0">
            <a:spAutoFit/>
          </a:bodyPr>
          <a:lstStyle/>
          <a:p>
            <a:pPr algn="ctr"/>
            <a:r>
              <a:rPr lang="en-US" sz="4400" dirty="0" smtClean="0"/>
              <a:t>X</a:t>
            </a:r>
            <a:endParaRPr lang="en-US" sz="4400" dirty="0"/>
          </a:p>
        </p:txBody>
      </p:sp>
      <p:sp>
        <p:nvSpPr>
          <p:cNvPr id="3" name="TextBox 2"/>
          <p:cNvSpPr txBox="1"/>
          <p:nvPr/>
        </p:nvSpPr>
        <p:spPr>
          <a:xfrm>
            <a:off x="211358" y="609599"/>
            <a:ext cx="568767" cy="707886"/>
          </a:xfrm>
          <a:prstGeom prst="rect">
            <a:avLst/>
          </a:prstGeom>
          <a:noFill/>
        </p:spPr>
        <p:txBody>
          <a:bodyPr wrap="square" rtlCol="0">
            <a:spAutoFit/>
          </a:bodyPr>
          <a:lstStyle/>
          <a:p>
            <a:r>
              <a:rPr lang="en-US" sz="4000" dirty="0" smtClean="0"/>
              <a:t>K</a:t>
            </a:r>
            <a:endParaRPr lang="en-US" sz="4000" dirty="0"/>
          </a:p>
        </p:txBody>
      </p:sp>
      <p:sp>
        <p:nvSpPr>
          <p:cNvPr id="14" name="TextBox 13"/>
          <p:cNvSpPr txBox="1"/>
          <p:nvPr/>
        </p:nvSpPr>
        <p:spPr>
          <a:xfrm>
            <a:off x="217329" y="1145401"/>
            <a:ext cx="568767" cy="707886"/>
          </a:xfrm>
          <a:prstGeom prst="rect">
            <a:avLst/>
          </a:prstGeom>
          <a:noFill/>
        </p:spPr>
        <p:txBody>
          <a:bodyPr wrap="square" rtlCol="0">
            <a:spAutoFit/>
          </a:bodyPr>
          <a:lstStyle/>
          <a:p>
            <a:r>
              <a:rPr lang="en-US" sz="4000" dirty="0"/>
              <a:t>1</a:t>
            </a:r>
          </a:p>
        </p:txBody>
      </p:sp>
      <p:sp>
        <p:nvSpPr>
          <p:cNvPr id="15" name="TextBox 14"/>
          <p:cNvSpPr txBox="1"/>
          <p:nvPr/>
        </p:nvSpPr>
        <p:spPr>
          <a:xfrm>
            <a:off x="221995" y="1776343"/>
            <a:ext cx="568767" cy="707886"/>
          </a:xfrm>
          <a:prstGeom prst="rect">
            <a:avLst/>
          </a:prstGeom>
          <a:noFill/>
        </p:spPr>
        <p:txBody>
          <a:bodyPr wrap="square" rtlCol="0">
            <a:spAutoFit/>
          </a:bodyPr>
          <a:lstStyle/>
          <a:p>
            <a:r>
              <a:rPr lang="en-US" sz="4000" dirty="0"/>
              <a:t>2</a:t>
            </a:r>
          </a:p>
        </p:txBody>
      </p:sp>
      <p:sp>
        <p:nvSpPr>
          <p:cNvPr id="16" name="TextBox 15"/>
          <p:cNvSpPr txBox="1"/>
          <p:nvPr/>
        </p:nvSpPr>
        <p:spPr>
          <a:xfrm>
            <a:off x="211358" y="2431879"/>
            <a:ext cx="568767" cy="707886"/>
          </a:xfrm>
          <a:prstGeom prst="rect">
            <a:avLst/>
          </a:prstGeom>
          <a:noFill/>
        </p:spPr>
        <p:txBody>
          <a:bodyPr wrap="square" rtlCol="0">
            <a:spAutoFit/>
          </a:bodyPr>
          <a:lstStyle/>
          <a:p>
            <a:r>
              <a:rPr lang="en-US" sz="4000" dirty="0"/>
              <a:t>3</a:t>
            </a:r>
          </a:p>
        </p:txBody>
      </p:sp>
      <p:sp>
        <p:nvSpPr>
          <p:cNvPr id="17" name="TextBox 16"/>
          <p:cNvSpPr txBox="1"/>
          <p:nvPr/>
        </p:nvSpPr>
        <p:spPr>
          <a:xfrm>
            <a:off x="193985" y="3041248"/>
            <a:ext cx="568767" cy="707886"/>
          </a:xfrm>
          <a:prstGeom prst="rect">
            <a:avLst/>
          </a:prstGeom>
          <a:noFill/>
        </p:spPr>
        <p:txBody>
          <a:bodyPr wrap="square" rtlCol="0">
            <a:spAutoFit/>
          </a:bodyPr>
          <a:lstStyle/>
          <a:p>
            <a:r>
              <a:rPr lang="en-US" sz="4000" dirty="0"/>
              <a:t>4</a:t>
            </a:r>
          </a:p>
        </p:txBody>
      </p:sp>
      <p:sp>
        <p:nvSpPr>
          <p:cNvPr id="18" name="TextBox 17"/>
          <p:cNvSpPr txBox="1"/>
          <p:nvPr/>
        </p:nvSpPr>
        <p:spPr>
          <a:xfrm>
            <a:off x="193984" y="3922979"/>
            <a:ext cx="568767" cy="707886"/>
          </a:xfrm>
          <a:prstGeom prst="rect">
            <a:avLst/>
          </a:prstGeom>
          <a:noFill/>
        </p:spPr>
        <p:txBody>
          <a:bodyPr wrap="square" rtlCol="0">
            <a:spAutoFit/>
          </a:bodyPr>
          <a:lstStyle/>
          <a:p>
            <a:r>
              <a:rPr lang="en-US" sz="4000" dirty="0"/>
              <a:t>5</a:t>
            </a:r>
          </a:p>
        </p:txBody>
      </p:sp>
      <p:sp>
        <p:nvSpPr>
          <p:cNvPr id="19" name="TextBox 18"/>
          <p:cNvSpPr txBox="1"/>
          <p:nvPr/>
        </p:nvSpPr>
        <p:spPr>
          <a:xfrm>
            <a:off x="193983" y="4802258"/>
            <a:ext cx="568767" cy="707886"/>
          </a:xfrm>
          <a:prstGeom prst="rect">
            <a:avLst/>
          </a:prstGeom>
          <a:noFill/>
        </p:spPr>
        <p:txBody>
          <a:bodyPr wrap="square" rtlCol="0">
            <a:spAutoFit/>
          </a:bodyPr>
          <a:lstStyle/>
          <a:p>
            <a:r>
              <a:rPr lang="en-US" sz="4000" dirty="0"/>
              <a:t>6</a:t>
            </a:r>
          </a:p>
        </p:txBody>
      </p:sp>
      <p:sp>
        <p:nvSpPr>
          <p:cNvPr id="20" name="TextBox 19"/>
          <p:cNvSpPr txBox="1"/>
          <p:nvPr/>
        </p:nvSpPr>
        <p:spPr>
          <a:xfrm>
            <a:off x="192448" y="5510144"/>
            <a:ext cx="568767" cy="707886"/>
          </a:xfrm>
          <a:prstGeom prst="rect">
            <a:avLst/>
          </a:prstGeom>
          <a:noFill/>
        </p:spPr>
        <p:txBody>
          <a:bodyPr wrap="square" rtlCol="0">
            <a:spAutoFit/>
          </a:bodyPr>
          <a:lstStyle/>
          <a:p>
            <a:r>
              <a:rPr lang="en-US" sz="4000" dirty="0"/>
              <a:t>7</a:t>
            </a:r>
          </a:p>
        </p:txBody>
      </p:sp>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 name="TextBox 22"/>
          <p:cNvSpPr txBox="1"/>
          <p:nvPr/>
        </p:nvSpPr>
        <p:spPr>
          <a:xfrm>
            <a:off x="761216" y="1728575"/>
            <a:ext cx="2070116" cy="615553"/>
          </a:xfrm>
          <a:prstGeom prst="rect">
            <a:avLst/>
          </a:prstGeom>
          <a:solidFill>
            <a:schemeClr val="bg1"/>
          </a:solidFill>
        </p:spPr>
        <p:txBody>
          <a:bodyPr wrap="square" rtlCol="0">
            <a:spAutoFit/>
          </a:bodyPr>
          <a:lstStyle/>
          <a:p>
            <a:r>
              <a:rPr lang="en-US" sz="1200" b="1" dirty="0" smtClean="0">
                <a:latin typeface="Calibri" panose="020F0502020204030204" pitchFamily="34" charset="0"/>
              </a:rPr>
              <a:t>Relate addition and subtraction to length.</a:t>
            </a:r>
          </a:p>
          <a:p>
            <a:endParaRPr lang="en-US" sz="1000" dirty="0"/>
          </a:p>
        </p:txBody>
      </p:sp>
      <p:pic>
        <p:nvPicPr>
          <p:cNvPr id="24" name="Picture 23"/>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82682" y="2279248"/>
            <a:ext cx="680179" cy="762000"/>
          </a:xfrm>
          <a:prstGeom prst="rect">
            <a:avLst/>
          </a:prstGeom>
          <a:noFill/>
          <a:ln>
            <a:noFill/>
          </a:ln>
        </p:spPr>
      </p:pic>
    </p:spTree>
    <p:extLst>
      <p:ext uri="{BB962C8B-B14F-4D97-AF65-F5344CB8AC3E}">
        <p14:creationId xmlns:p14="http://schemas.microsoft.com/office/powerpoint/2010/main" val="108158839"/>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5479940" y="533400"/>
            <a:ext cx="2133600" cy="1143000"/>
          </a:xfrm>
        </p:spPr>
        <p:txBody>
          <a:bodyPr>
            <a:noAutofit/>
          </a:bodyPr>
          <a:lstStyle/>
          <a:p>
            <a:pPr>
              <a:defRPr/>
            </a:pPr>
            <a:r>
              <a:rPr lang="en-US" sz="5400" b="1" dirty="0" smtClean="0">
                <a:solidFill>
                  <a:srgbClr val="C00000"/>
                </a:solidFill>
                <a:latin typeface="Lucida Sans" panose="020B0602030504020204" pitchFamily="34" charset="0"/>
                <a:ea typeface="Arial" pitchFamily="31" charset="0"/>
                <a:cs typeface="Big Caslon"/>
              </a:rPr>
              <a:t>Rigor</a:t>
            </a:r>
            <a:endParaRPr sz="5400" b="1" dirty="0">
              <a:solidFill>
                <a:srgbClr val="C00000"/>
              </a:solidFill>
              <a:latin typeface="Lucida Sans" panose="020B0602030504020204" pitchFamily="34" charset="0"/>
              <a:ea typeface="Arial" pitchFamily="31" charset="0"/>
              <a:cs typeface="Big Caslon"/>
            </a:endParaRPr>
          </a:p>
        </p:txBody>
      </p:sp>
      <p:grpSp>
        <p:nvGrpSpPr>
          <p:cNvPr id="3" name="Group 2"/>
          <p:cNvGrpSpPr/>
          <p:nvPr/>
        </p:nvGrpSpPr>
        <p:grpSpPr>
          <a:xfrm>
            <a:off x="67092" y="2226622"/>
            <a:ext cx="8265357" cy="3212892"/>
            <a:chOff x="304436" y="2845008"/>
            <a:chExt cx="8265357" cy="3212892"/>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5052" y="3009900"/>
              <a:ext cx="2524125"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5699177" y="2845008"/>
              <a:ext cx="2870616" cy="830997"/>
            </a:xfrm>
            <a:prstGeom prst="rect">
              <a:avLst/>
            </a:prstGeom>
            <a:noFill/>
          </p:spPr>
          <p:txBody>
            <a:bodyPr wrap="square" rtlCol="0">
              <a:spAutoFit/>
            </a:bodyPr>
            <a:lstStyle/>
            <a:p>
              <a:r>
                <a:rPr lang="en-US" sz="2400" b="1" dirty="0" smtClean="0">
                  <a:latin typeface="Lucida Sans" panose="020B0602030504020204" pitchFamily="34" charset="0"/>
                </a:rPr>
                <a:t>Procedural skill and fluency</a:t>
              </a:r>
              <a:endParaRPr lang="en-US" sz="2400" b="1" dirty="0">
                <a:latin typeface="Lucida Sans" panose="020B0602030504020204" pitchFamily="34" charset="0"/>
              </a:endParaRPr>
            </a:p>
          </p:txBody>
        </p:sp>
        <p:sp>
          <p:nvSpPr>
            <p:cNvPr id="7" name="TextBox 6"/>
            <p:cNvSpPr txBox="1"/>
            <p:nvPr/>
          </p:nvSpPr>
          <p:spPr>
            <a:xfrm>
              <a:off x="5461833" y="5596235"/>
              <a:ext cx="2870616" cy="461665"/>
            </a:xfrm>
            <a:prstGeom prst="rect">
              <a:avLst/>
            </a:prstGeom>
            <a:noFill/>
          </p:spPr>
          <p:txBody>
            <a:bodyPr wrap="square" rtlCol="0">
              <a:spAutoFit/>
            </a:bodyPr>
            <a:lstStyle/>
            <a:p>
              <a:r>
                <a:rPr lang="en-US" sz="2400" b="1" dirty="0" smtClean="0">
                  <a:latin typeface="Lucida Sans" panose="020B0602030504020204" pitchFamily="34" charset="0"/>
                </a:rPr>
                <a:t>Application</a:t>
              </a:r>
              <a:endParaRPr lang="en-US" sz="2400" b="1" dirty="0">
                <a:latin typeface="Lucida Sans" panose="020B0602030504020204" pitchFamily="34" charset="0"/>
              </a:endParaRPr>
            </a:p>
          </p:txBody>
        </p:sp>
        <p:sp>
          <p:nvSpPr>
            <p:cNvPr id="10" name="TextBox 9"/>
            <p:cNvSpPr txBox="1"/>
            <p:nvPr/>
          </p:nvSpPr>
          <p:spPr>
            <a:xfrm>
              <a:off x="304436" y="3676005"/>
              <a:ext cx="2870616" cy="830997"/>
            </a:xfrm>
            <a:prstGeom prst="rect">
              <a:avLst/>
            </a:prstGeom>
            <a:noFill/>
          </p:spPr>
          <p:txBody>
            <a:bodyPr wrap="square" rtlCol="0">
              <a:spAutoFit/>
            </a:bodyPr>
            <a:lstStyle/>
            <a:p>
              <a:pPr algn="r"/>
              <a:r>
                <a:rPr lang="en-US" sz="2400" b="1" dirty="0" smtClean="0">
                  <a:latin typeface="Lucida Sans" panose="020B0602030504020204" pitchFamily="34" charset="0"/>
                </a:rPr>
                <a:t>Conceptual understanding</a:t>
              </a:r>
              <a:endParaRPr lang="en-US" sz="2400" b="1" dirty="0">
                <a:latin typeface="Lucida Sans" panose="020B0602030504020204" pitchFamily="34" charset="0"/>
              </a:endParaRPr>
            </a:p>
          </p:txBody>
        </p:sp>
      </p:grpSp>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43800" y="914400"/>
            <a:ext cx="680179" cy="695011"/>
          </a:xfrm>
          <a:prstGeom prst="rect">
            <a:avLst/>
          </a:prstGeom>
          <a:noFill/>
          <a:ln>
            <a:noFill/>
          </a:ln>
        </p:spPr>
      </p:pic>
    </p:spTree>
    <p:extLst>
      <p:ext uri="{BB962C8B-B14F-4D97-AF65-F5344CB8AC3E}">
        <p14:creationId xmlns:p14="http://schemas.microsoft.com/office/powerpoint/2010/main" val="418200649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0200" y="609600"/>
            <a:ext cx="2240281" cy="1143000"/>
          </a:xfrm>
        </p:spPr>
        <p:txBody>
          <a:bodyPr>
            <a:noAutofit/>
          </a:bodyPr>
          <a:lstStyle/>
          <a:p>
            <a:r>
              <a:rPr lang="en-US" sz="5400" b="1" dirty="0" smtClean="0">
                <a:solidFill>
                  <a:srgbClr val="C00000"/>
                </a:solidFill>
                <a:latin typeface="Lucida Sans" panose="020B0602030504020204" pitchFamily="34" charset="0"/>
                <a:ea typeface="Arial" pitchFamily="31" charset="0"/>
                <a:cs typeface="Big Caslon"/>
              </a:rPr>
              <a:t>Rigor </a:t>
            </a:r>
            <a:r>
              <a:rPr lang="en-US" sz="2000" b="1" dirty="0">
                <a:solidFill>
                  <a:srgbClr val="C00000"/>
                </a:solidFill>
                <a:latin typeface="Lucida Sans" panose="020B0602030504020204" pitchFamily="34" charset="0"/>
                <a:ea typeface="Arial" pitchFamily="31" charset="0"/>
                <a:cs typeface="Big Caslon"/>
              </a:rPr>
              <a:t/>
            </a:r>
            <a:br>
              <a:rPr lang="en-US" sz="2000" b="1" dirty="0">
                <a:solidFill>
                  <a:srgbClr val="C00000"/>
                </a:solidFill>
                <a:latin typeface="Lucida Sans" panose="020B0602030504020204" pitchFamily="34" charset="0"/>
                <a:ea typeface="Arial" pitchFamily="31" charset="0"/>
                <a:cs typeface="Big Caslon"/>
              </a:rPr>
            </a:br>
            <a:endParaRPr lang="en-US" sz="2000" b="1" dirty="0">
              <a:solidFill>
                <a:srgbClr val="C00000"/>
              </a:solidFill>
              <a:latin typeface="Lucida Sans" panose="020B0602030504020204" pitchFamily="34" charset="0"/>
              <a:ea typeface="Arial" pitchFamily="31" charset="0"/>
              <a:cs typeface="Big Caslon"/>
            </a:endParaRPr>
          </a:p>
        </p:txBody>
      </p:sp>
      <p:sp>
        <p:nvSpPr>
          <p:cNvPr id="3" name="Content Placeholder 2"/>
          <p:cNvSpPr>
            <a:spLocks noGrp="1"/>
          </p:cNvSpPr>
          <p:nvPr>
            <p:ph idx="1"/>
          </p:nvPr>
        </p:nvSpPr>
        <p:spPr>
          <a:xfrm>
            <a:off x="457200" y="1474076"/>
            <a:ext cx="8229600" cy="4525963"/>
          </a:xfrm>
        </p:spPr>
        <p:txBody>
          <a:bodyPr>
            <a:noAutofit/>
          </a:bodyPr>
          <a:lstStyle/>
          <a:p>
            <a:pPr marL="457200" lvl="1" indent="0">
              <a:buNone/>
            </a:pPr>
            <a:r>
              <a:rPr lang="en-US" dirty="0"/>
              <a:t>2.MD.B.5: Use addition and subtraction within 100 to solve word problems involving lengths that are given in the same units, e.g., by using drawings (such as drawings of rulers) and equations with a symbol for the unknown number to represent the problem.</a:t>
            </a:r>
          </a:p>
          <a:p>
            <a:pPr marL="457200" lvl="1" indent="0">
              <a:buNone/>
            </a:pPr>
            <a:endParaRPr lang="en-US" sz="1800" dirty="0"/>
          </a:p>
          <a:p>
            <a:pPr marL="457200" lvl="1" indent="0">
              <a:buNone/>
            </a:pPr>
            <a:r>
              <a:rPr lang="en-US" dirty="0"/>
              <a:t>8.F.A.1: Understand that a function is a rule that assigns to each input exactly one output. The graph of a function is the set of ordered pairs consisting of an input and the corresponding output.</a:t>
            </a:r>
          </a:p>
          <a:p>
            <a:pPr marL="457200" lvl="1" indent="0">
              <a:buNone/>
            </a:pPr>
            <a:endParaRPr lang="en-US" sz="1800" dirty="0"/>
          </a:p>
          <a:p>
            <a:pPr marL="457200" lvl="1" indent="0">
              <a:buNone/>
            </a:pPr>
            <a:r>
              <a:rPr lang="en-US" dirty="0"/>
              <a:t>5.NBT.B.5: Fluently multiply multi-digit whole numbers using the standard algorithm.</a:t>
            </a:r>
          </a:p>
          <a:p>
            <a:pPr marL="457200" lvl="1" indent="0">
              <a:buNone/>
            </a:pPr>
            <a:endParaRPr lang="en-US" dirty="0"/>
          </a:p>
          <a:p>
            <a:pPr marL="0" indent="0">
              <a:buNone/>
            </a:pPr>
            <a:endParaRPr lang="en-US" sz="2000" dirty="0"/>
          </a:p>
        </p:txBody>
      </p:sp>
      <p:sp>
        <p:nvSpPr>
          <p:cNvPr id="5" name="Title 1"/>
          <p:cNvSpPr txBox="1">
            <a:spLocks/>
          </p:cNvSpPr>
          <p:nvPr/>
        </p:nvSpPr>
        <p:spPr>
          <a:xfrm>
            <a:off x="-14813" y="0"/>
            <a:ext cx="5154833" cy="1425606"/>
          </a:xfrm>
          <a:prstGeom prst="rect">
            <a:avLst/>
          </a:prstGeom>
          <a:solidFill>
            <a:schemeClr val="bg1"/>
          </a:solidFill>
        </p:spPr>
        <p:txBody>
          <a:bodyPr vert="horz" lIns="91440" tIns="45720" rIns="91440" bIns="45720" rtlCol="0" anchor="ctr">
            <a:noAutofit/>
          </a:bodyPr>
          <a:lstStyle>
            <a:lvl1pPr algn="l" defTabSz="457200" rtl="0" eaLnBrk="1" latinLnBrk="0" hangingPunct="1">
              <a:spcBef>
                <a:spcPct val="0"/>
              </a:spcBef>
              <a:buNone/>
              <a:defRPr sz="2800" kern="1200">
                <a:solidFill>
                  <a:srgbClr val="3F3F39"/>
                </a:solidFill>
                <a:latin typeface="Lucida Sans"/>
                <a:ea typeface="+mj-ea"/>
                <a:cs typeface="Lucida Sans"/>
              </a:defRPr>
            </a:lvl1pPr>
          </a:lstStyle>
          <a:p>
            <a:pPr marL="342900" indent="-342900">
              <a:buFont typeface="Arial" panose="020B0604020202020204" pitchFamily="34" charset="0"/>
              <a:buChar char="•"/>
            </a:pPr>
            <a:r>
              <a:rPr lang="en-US" sz="2400" b="1" dirty="0" smtClean="0">
                <a:solidFill>
                  <a:srgbClr val="C00000"/>
                </a:solidFill>
                <a:latin typeface="Lucida Sans" panose="020B0602030504020204" pitchFamily="34" charset="0"/>
                <a:ea typeface="Arial" pitchFamily="31" charset="0"/>
                <a:cs typeface="Big Caslon"/>
              </a:rPr>
              <a:t>Conceptual Understanding</a:t>
            </a:r>
          </a:p>
          <a:p>
            <a:pPr marL="342900" indent="-342900">
              <a:buFont typeface="Arial" panose="020B0604020202020204" pitchFamily="34" charset="0"/>
              <a:buChar char="•"/>
            </a:pPr>
            <a:r>
              <a:rPr lang="en-US" sz="2400" b="1" dirty="0" smtClean="0">
                <a:solidFill>
                  <a:srgbClr val="C00000"/>
                </a:solidFill>
                <a:latin typeface="Lucida Sans" panose="020B0602030504020204" pitchFamily="34" charset="0"/>
                <a:ea typeface="Arial" pitchFamily="31" charset="0"/>
                <a:cs typeface="Big Caslon"/>
              </a:rPr>
              <a:t>Procedural Skill and Fluency</a:t>
            </a:r>
          </a:p>
          <a:p>
            <a:pPr marL="342900" indent="-342900">
              <a:buFont typeface="Arial" panose="020B0604020202020204" pitchFamily="34" charset="0"/>
              <a:buChar char="•"/>
            </a:pPr>
            <a:r>
              <a:rPr lang="en-US" sz="2400" b="1" dirty="0" smtClean="0">
                <a:solidFill>
                  <a:srgbClr val="C00000"/>
                </a:solidFill>
                <a:latin typeface="Lucida Sans" panose="020B0602030504020204" pitchFamily="34" charset="0"/>
                <a:ea typeface="Arial" pitchFamily="31" charset="0"/>
                <a:cs typeface="Big Caslon"/>
              </a:rPr>
              <a:t>Application</a:t>
            </a:r>
            <a:endParaRPr lang="en-US" sz="2400" b="1" dirty="0">
              <a:solidFill>
                <a:schemeClr val="accent2"/>
              </a:solidFill>
              <a:latin typeface="Lucida Sans" panose="020B0602030504020204" pitchFamily="34" charset="0"/>
              <a:ea typeface="Arial" pitchFamily="31" charset="0"/>
              <a:cs typeface="Big Caslon"/>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7600" y="730595"/>
            <a:ext cx="680179" cy="695011"/>
          </a:xfrm>
          <a:prstGeom prst="rect">
            <a:avLst/>
          </a:prstGeom>
          <a:noFill/>
          <a:ln>
            <a:noFill/>
          </a:ln>
        </p:spPr>
      </p:pic>
    </p:spTree>
    <p:extLst>
      <p:ext uri="{BB962C8B-B14F-4D97-AF65-F5344CB8AC3E}">
        <p14:creationId xmlns:p14="http://schemas.microsoft.com/office/powerpoint/2010/main" val="9461704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0" y="381000"/>
            <a:ext cx="2209800" cy="1143000"/>
          </a:xfrm>
        </p:spPr>
        <p:txBody>
          <a:bodyPr>
            <a:noAutofit/>
          </a:bodyPr>
          <a:lstStyle/>
          <a:p>
            <a:r>
              <a:rPr lang="en-US" sz="5400" b="1" dirty="0" smtClean="0">
                <a:solidFill>
                  <a:srgbClr val="C00000"/>
                </a:solidFill>
                <a:latin typeface="Lucida Sans" panose="020B0602030504020204" pitchFamily="34" charset="0"/>
                <a:ea typeface="Arial" pitchFamily="31" charset="0"/>
                <a:cs typeface="Big Caslon"/>
              </a:rPr>
              <a:t>Rigor</a:t>
            </a:r>
            <a:endParaRPr lang="en-US" sz="5400" b="1" dirty="0">
              <a:solidFill>
                <a:srgbClr val="C00000"/>
              </a:solidFill>
              <a:latin typeface="Lucida Sans" panose="020B0602030504020204" pitchFamily="34" charset="0"/>
              <a:ea typeface="Arial" pitchFamily="31" charset="0"/>
              <a:cs typeface="Big Caslon"/>
            </a:endParaRPr>
          </a:p>
        </p:txBody>
      </p:sp>
      <p:sp>
        <p:nvSpPr>
          <p:cNvPr id="3" name="Content Placeholder 2"/>
          <p:cNvSpPr>
            <a:spLocks noGrp="1"/>
          </p:cNvSpPr>
          <p:nvPr>
            <p:ph idx="1"/>
          </p:nvPr>
        </p:nvSpPr>
        <p:spPr>
          <a:xfrm>
            <a:off x="457200" y="1474076"/>
            <a:ext cx="8229600" cy="4525963"/>
          </a:xfrm>
        </p:spPr>
        <p:txBody>
          <a:bodyPr>
            <a:noAutofit/>
          </a:bodyPr>
          <a:lstStyle/>
          <a:p>
            <a:pPr marL="457200" lvl="1" indent="0">
              <a:buNone/>
            </a:pPr>
            <a:r>
              <a:rPr lang="en-US" dirty="0"/>
              <a:t>2.MD.B.5: Use addition and subtraction within 100 to </a:t>
            </a:r>
            <a:r>
              <a:rPr lang="en-US" b="1" dirty="0">
                <a:solidFill>
                  <a:srgbClr val="25A469"/>
                </a:solidFill>
              </a:rPr>
              <a:t>solve word problems </a:t>
            </a:r>
            <a:r>
              <a:rPr lang="en-US" dirty="0"/>
              <a:t>involving lengths that are given in the same units, e.g., by using drawings (such as drawings of rulers) and equations with a symbol for the unknown number to represent the problem.</a:t>
            </a:r>
          </a:p>
          <a:p>
            <a:pPr marL="457200" lvl="1" indent="0">
              <a:buNone/>
            </a:pPr>
            <a:endParaRPr lang="en-US" dirty="0" smtClean="0"/>
          </a:p>
          <a:p>
            <a:pPr marL="457200" lvl="1" indent="0">
              <a:buNone/>
            </a:pPr>
            <a:r>
              <a:rPr lang="en-US" dirty="0" smtClean="0"/>
              <a:t>8.F.A.1: </a:t>
            </a:r>
            <a:r>
              <a:rPr lang="en-US" b="1" dirty="0" smtClean="0">
                <a:solidFill>
                  <a:srgbClr val="25A469"/>
                </a:solidFill>
              </a:rPr>
              <a:t>Understand</a:t>
            </a:r>
            <a:r>
              <a:rPr lang="en-US" dirty="0" smtClean="0">
                <a:solidFill>
                  <a:srgbClr val="25A469"/>
                </a:solidFill>
              </a:rPr>
              <a:t> </a:t>
            </a:r>
            <a:r>
              <a:rPr lang="en-US" dirty="0"/>
              <a:t>that a function is a rule that assigns to each input </a:t>
            </a:r>
            <a:r>
              <a:rPr lang="en-US" dirty="0" smtClean="0"/>
              <a:t>exactly one </a:t>
            </a:r>
            <a:r>
              <a:rPr lang="en-US" dirty="0"/>
              <a:t>output. The graph of a function is the set of ordered </a:t>
            </a:r>
            <a:r>
              <a:rPr lang="en-US" dirty="0" smtClean="0"/>
              <a:t>pairs consisting </a:t>
            </a:r>
            <a:r>
              <a:rPr lang="en-US" dirty="0"/>
              <a:t>of an input and the corresponding </a:t>
            </a:r>
            <a:r>
              <a:rPr lang="en-US" dirty="0" smtClean="0"/>
              <a:t>output.</a:t>
            </a:r>
          </a:p>
          <a:p>
            <a:pPr marL="457200" lvl="1" indent="0">
              <a:buNone/>
            </a:pPr>
            <a:endParaRPr lang="en-US" dirty="0"/>
          </a:p>
          <a:p>
            <a:pPr marL="457200" lvl="1" indent="0">
              <a:buNone/>
            </a:pPr>
            <a:r>
              <a:rPr lang="en-US" dirty="0" smtClean="0"/>
              <a:t>5.NBT.B.5: </a:t>
            </a:r>
            <a:r>
              <a:rPr lang="en-US" b="1" dirty="0" smtClean="0">
                <a:solidFill>
                  <a:srgbClr val="25A469"/>
                </a:solidFill>
              </a:rPr>
              <a:t>Fluently</a:t>
            </a:r>
            <a:r>
              <a:rPr lang="en-US" dirty="0" smtClean="0">
                <a:solidFill>
                  <a:srgbClr val="25A469"/>
                </a:solidFill>
              </a:rPr>
              <a:t> </a:t>
            </a:r>
            <a:r>
              <a:rPr lang="en-US" dirty="0"/>
              <a:t>multiply multi-digit whole numbers using the </a:t>
            </a:r>
            <a:r>
              <a:rPr lang="en-US" dirty="0" smtClean="0"/>
              <a:t>standard algorithm.</a:t>
            </a:r>
          </a:p>
          <a:p>
            <a:pPr marL="457200" lvl="1" indent="0">
              <a:buNone/>
            </a:pPr>
            <a:endParaRPr lang="en-US" dirty="0"/>
          </a:p>
          <a:p>
            <a:pPr marL="0" indent="0">
              <a:buNone/>
            </a:pPr>
            <a:endParaRPr lang="en-US" sz="2000" dirty="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91400" y="762000"/>
            <a:ext cx="680179" cy="695011"/>
          </a:xfrm>
          <a:prstGeom prst="rect">
            <a:avLst/>
          </a:prstGeom>
          <a:noFill/>
          <a:ln>
            <a:noFill/>
          </a:ln>
        </p:spPr>
      </p:pic>
    </p:spTree>
    <p:extLst>
      <p:ext uri="{BB962C8B-B14F-4D97-AF65-F5344CB8AC3E}">
        <p14:creationId xmlns:p14="http://schemas.microsoft.com/office/powerpoint/2010/main" val="209115061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2667000"/>
            <a:ext cx="7696200" cy="3508977"/>
          </a:xfrm>
        </p:spPr>
        <p:txBody>
          <a:bodyPr>
            <a:normAutofit/>
          </a:bodyPr>
          <a:lstStyle/>
          <a:p>
            <a:r>
              <a:rPr lang="en-US" sz="3200" dirty="0" smtClean="0"/>
              <a:t>How </a:t>
            </a:r>
            <a:r>
              <a:rPr lang="en-US" sz="3200" smtClean="0"/>
              <a:t>will you </a:t>
            </a:r>
            <a:r>
              <a:rPr lang="en-US" sz="3200" dirty="0" smtClean="0"/>
              <a:t>now look more closely at the focus and rigor of the instructional materials you use?</a:t>
            </a:r>
          </a:p>
          <a:p>
            <a:r>
              <a:rPr lang="en-US" dirty="0" smtClean="0"/>
              <a:t>Share your feedback:</a:t>
            </a:r>
          </a:p>
          <a:p>
            <a:pPr marL="68580" indent="0">
              <a:buNone/>
            </a:pPr>
            <a:r>
              <a:rPr lang="en-US" sz="3600" b="1" dirty="0">
                <a:hlinkClick r:id="rId2"/>
              </a:rPr>
              <a:t>www.todaysmeet.com/KCM</a:t>
            </a:r>
            <a:endParaRPr lang="en-US" sz="3600" b="1" dirty="0"/>
          </a:p>
          <a:p>
            <a:pPr marL="68580" indent="0">
              <a:buNone/>
            </a:pPr>
            <a:endParaRPr lang="en-US" dirty="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6400" y="534444"/>
            <a:ext cx="5457825" cy="1704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2550123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0" y="2514600"/>
            <a:ext cx="3657600" cy="3581400"/>
          </a:xfrm>
        </p:spPr>
        <p:txBody>
          <a:bodyPr>
            <a:normAutofit fontScale="32500" lnSpcReduction="20000"/>
          </a:bodyPr>
          <a:lstStyle/>
          <a:p>
            <a:pPr algn="ctr"/>
            <a:r>
              <a:rPr lang="en-US" sz="7400" b="1" dirty="0" err="1" smtClean="0"/>
              <a:t>EQuIP</a:t>
            </a:r>
            <a:r>
              <a:rPr lang="en-US" sz="7400" b="1" dirty="0" smtClean="0"/>
              <a:t>-is an initiative of the American Diploma Project (ADP) Network designed to identify high-quality materials aligned to the Common Core State Standards (CCSS).</a:t>
            </a:r>
          </a:p>
          <a:p>
            <a:pPr algn="ctr"/>
            <a:r>
              <a:rPr lang="en-US" sz="7400" b="1" dirty="0" smtClean="0">
                <a:hlinkClick r:id="rId2"/>
              </a:rPr>
              <a:t>www.achieve.org</a:t>
            </a:r>
            <a:endParaRPr lang="en-US" sz="7400" b="1" dirty="0" smtClean="0"/>
          </a:p>
          <a:p>
            <a:endParaRPr lang="en-US" dirty="0" smtClean="0"/>
          </a:p>
          <a:p>
            <a:endParaRPr lang="en-US" dirty="0" smtClean="0"/>
          </a:p>
          <a:p>
            <a:r>
              <a:rPr lang="en-US" dirty="0" smtClean="0"/>
              <a:t>		</a:t>
            </a:r>
            <a:endParaRPr lang="en-US" dirty="0"/>
          </a:p>
        </p:txBody>
      </p:sp>
      <p:sp>
        <p:nvSpPr>
          <p:cNvPr id="2" name="Title 1"/>
          <p:cNvSpPr>
            <a:spLocks noGrp="1"/>
          </p:cNvSpPr>
          <p:nvPr>
            <p:ph type="ctrTitle"/>
          </p:nvPr>
        </p:nvSpPr>
        <p:spPr>
          <a:xfrm>
            <a:off x="4572000" y="685800"/>
            <a:ext cx="3733800" cy="1309468"/>
          </a:xfrm>
        </p:spPr>
        <p:txBody>
          <a:bodyPr>
            <a:noAutofit/>
          </a:bodyPr>
          <a:lstStyle/>
          <a:p>
            <a:pPr algn="ctr"/>
            <a:r>
              <a:rPr lang="en-US" sz="6000" b="1" dirty="0" err="1" smtClean="0">
                <a:effectLst>
                  <a:outerShdw blurRad="38100" dist="38100" dir="2700000" algn="tl">
                    <a:srgbClr val="000000">
                      <a:alpha val="43137"/>
                    </a:srgbClr>
                  </a:outerShdw>
                </a:effectLst>
              </a:rPr>
              <a:t>EQuIP</a:t>
            </a:r>
            <a:r>
              <a:rPr lang="en-US" sz="6000" b="1" dirty="0" smtClean="0">
                <a:effectLst>
                  <a:outerShdw blurRad="38100" dist="38100" dir="2700000" algn="tl">
                    <a:srgbClr val="000000">
                      <a:alpha val="43137"/>
                    </a:srgbClr>
                  </a:outerShdw>
                </a:effectLst>
              </a:rPr>
              <a:t> </a:t>
            </a:r>
            <a:br>
              <a:rPr lang="en-US" sz="6000" b="1" dirty="0" smtClean="0">
                <a:effectLst>
                  <a:outerShdw blurRad="38100" dist="38100" dir="2700000" algn="tl">
                    <a:srgbClr val="000000">
                      <a:alpha val="43137"/>
                    </a:srgbClr>
                  </a:outerShdw>
                </a:effectLst>
              </a:rPr>
            </a:br>
            <a:r>
              <a:rPr lang="en-US" sz="6000" b="1" dirty="0" smtClean="0">
                <a:effectLst>
                  <a:outerShdw blurRad="38100" dist="38100" dir="2700000" algn="tl">
                    <a:srgbClr val="000000">
                      <a:alpha val="43137"/>
                    </a:srgbClr>
                  </a:outerShdw>
                </a:effectLst>
              </a:rPr>
              <a:t>Training</a:t>
            </a:r>
            <a:endParaRPr lang="en-US" sz="6000" b="1" dirty="0">
              <a:effectLst>
                <a:outerShdw blurRad="38100" dist="38100" dir="2700000" algn="tl">
                  <a:srgbClr val="000000">
                    <a:alpha val="43137"/>
                  </a:srgbClr>
                </a:outerShdw>
              </a:effectLst>
            </a:endParaRP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6" name="Picture 2" descr="C:\Users\dwaggon\AppData\Local\Microsoft\Windows\Temporary Internet Files\Content.IE5\UWCYL4T1\2363-training-glass[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99" y="1447800"/>
            <a:ext cx="4568226" cy="3230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5094216"/>
      </p:ext>
    </p:extLst>
  </p:cSld>
  <p:clrMapOvr>
    <a:masterClrMapping/>
  </p:clrMapOvr>
  <p:transition spd="slow">
    <p:wheel spokes="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07027" y="1752600"/>
            <a:ext cx="8305800" cy="3508977"/>
          </a:xfrm>
        </p:spPr>
        <p:txBody>
          <a:bodyPr>
            <a:noAutofit/>
          </a:bodyPr>
          <a:lstStyle/>
          <a:p>
            <a:r>
              <a:rPr lang="en-US" sz="2800" dirty="0" smtClean="0"/>
              <a:t>1. Increase the supply of high quality lessons and units aligned to the CCSS that are available to elementary, middle, and high school teachers as soon as possible.</a:t>
            </a:r>
          </a:p>
          <a:p>
            <a:endParaRPr lang="en-US" sz="2800" dirty="0" smtClean="0"/>
          </a:p>
          <a:p>
            <a:r>
              <a:rPr lang="en-US" sz="2800" dirty="0" smtClean="0"/>
              <a:t>2. Build the capacity of educators to evaluate and improve the quality of instructional materials for use in their classrooms and schools.</a:t>
            </a:r>
            <a:endParaRPr lang="en-US" sz="2800" dirty="0"/>
          </a:p>
        </p:txBody>
      </p:sp>
      <p:sp>
        <p:nvSpPr>
          <p:cNvPr id="3" name="Title 2"/>
          <p:cNvSpPr>
            <a:spLocks noGrp="1"/>
          </p:cNvSpPr>
          <p:nvPr>
            <p:ph type="title"/>
          </p:nvPr>
        </p:nvSpPr>
        <p:spPr>
          <a:xfrm>
            <a:off x="1047555" y="457200"/>
            <a:ext cx="7024744" cy="1143000"/>
          </a:xfrm>
        </p:spPr>
        <p:txBody>
          <a:bodyPr/>
          <a:lstStyle/>
          <a:p>
            <a:r>
              <a:rPr lang="en-US" b="1" dirty="0" smtClean="0">
                <a:solidFill>
                  <a:srgbClr val="C00000"/>
                </a:solidFill>
                <a:effectLst>
                  <a:outerShdw blurRad="38100" dist="38100" dir="2700000" algn="tl">
                    <a:srgbClr val="000000">
                      <a:alpha val="43137"/>
                    </a:srgbClr>
                  </a:outerShdw>
                </a:effectLst>
              </a:rPr>
              <a:t>Today’s Objectives</a:t>
            </a:r>
            <a:endParaRPr lang="en-US" b="1" dirty="0">
              <a:solidFill>
                <a:srgbClr val="C00000"/>
              </a:solidFill>
              <a:effectLst>
                <a:outerShdw blurRad="38100" dist="38100" dir="2700000" algn="tl">
                  <a:srgbClr val="000000">
                    <a:alpha val="43137"/>
                  </a:srgbClr>
                </a:outerShdw>
              </a:effectLst>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0" name="Picture 2" descr="C:\Users\dwaggon\AppData\Local\Microsoft\Windows\Temporary Internet Files\Content.IE5\AKCGF896\goal[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9800" y="759494"/>
            <a:ext cx="1066800" cy="1035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41272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endParaRPr lang="en-US" dirty="0" smtClean="0"/>
          </a:p>
          <a:p>
            <a:endParaRPr lang="en-US" dirty="0" smtClean="0"/>
          </a:p>
          <a:p>
            <a:endParaRPr lang="en-US" dirty="0" smtClean="0"/>
          </a:p>
          <a:p>
            <a:endParaRPr lang="en-US" dirty="0" smtClean="0"/>
          </a:p>
          <a:p>
            <a:endParaRPr lang="en-US" dirty="0"/>
          </a:p>
        </p:txBody>
      </p:sp>
      <p:pic>
        <p:nvPicPr>
          <p:cNvPr id="7" name="Picture 6" descr="photo.PNG"/>
          <p:cNvPicPr>
            <a:picLocks noChangeAspect="1"/>
          </p:cNvPicPr>
          <p:nvPr/>
        </p:nvPicPr>
        <p:blipFill>
          <a:blip r:embed="rId3" cstate="print"/>
          <a:stretch>
            <a:fillRect/>
          </a:stretch>
        </p:blipFill>
        <p:spPr>
          <a:xfrm>
            <a:off x="0" y="-227468"/>
            <a:ext cx="9067800" cy="7086600"/>
          </a:xfrm>
          <a:prstGeom prst="rect">
            <a:avLst/>
          </a:prstGeom>
        </p:spPr>
      </p:pic>
      <p:sp>
        <p:nvSpPr>
          <p:cNvPr id="3" name="Title 2"/>
          <p:cNvSpPr>
            <a:spLocks noGrp="1"/>
          </p:cNvSpPr>
          <p:nvPr>
            <p:ph type="title"/>
          </p:nvPr>
        </p:nvSpPr>
        <p:spPr>
          <a:xfrm>
            <a:off x="-754" y="0"/>
            <a:ext cx="9144754" cy="640533"/>
          </a:xfrm>
          <a:solidFill>
            <a:schemeClr val="bg1"/>
          </a:solidFill>
        </p:spPr>
        <p:txBody>
          <a:bodyPr>
            <a:normAutofit fontScale="90000"/>
          </a:bodyPr>
          <a:lstStyle/>
          <a:p>
            <a:pPr algn="ctr"/>
            <a:r>
              <a:rPr lang="en-US" b="1" dirty="0" err="1" smtClean="0">
                <a:solidFill>
                  <a:srgbClr val="C00000"/>
                </a:solidFill>
                <a:effectLst>
                  <a:outerShdw blurRad="38100" dist="38100" dir="2700000" algn="tl">
                    <a:srgbClr val="000000">
                      <a:alpha val="43137"/>
                    </a:srgbClr>
                  </a:outerShdw>
                </a:effectLst>
              </a:rPr>
              <a:t>EQuIP</a:t>
            </a:r>
            <a:r>
              <a:rPr lang="en-US" b="1" dirty="0" smtClean="0">
                <a:solidFill>
                  <a:srgbClr val="C00000"/>
                </a:solidFill>
                <a:effectLst>
                  <a:outerShdw blurRad="38100" dist="38100" dir="2700000" algn="tl">
                    <a:srgbClr val="000000">
                      <a:alpha val="43137"/>
                    </a:srgbClr>
                  </a:outerShdw>
                </a:effectLst>
              </a:rPr>
              <a:t> Rubric for Mathematics</a:t>
            </a:r>
            <a:endParaRPr lang="en-US" b="1" dirty="0">
              <a:solidFill>
                <a:srgbClr val="C00000"/>
              </a:solidFill>
              <a:effectLst>
                <a:outerShdw blurRad="38100" dist="38100" dir="2700000" algn="tl">
                  <a:srgbClr val="000000">
                    <a:alpha val="43137"/>
                  </a:srgbClr>
                </a:outerShdw>
              </a:effectLst>
            </a:endParaRPr>
          </a:p>
        </p:txBody>
      </p:sp>
      <p:pic>
        <p:nvPicPr>
          <p:cNvPr id="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43200" y="2082344"/>
            <a:ext cx="5410200" cy="2466975"/>
          </a:xfrm>
          <a:prstGeom prst="rect">
            <a:avLst/>
          </a:prstGeom>
          <a:noFill/>
          <a:ln w="571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8" name="Left Brace 7"/>
          <p:cNvSpPr/>
          <p:nvPr/>
        </p:nvSpPr>
        <p:spPr>
          <a:xfrm>
            <a:off x="2310008" y="2065534"/>
            <a:ext cx="457200" cy="2466975"/>
          </a:xfrm>
          <a:prstGeom prst="leftBrace">
            <a:avLst>
              <a:gd name="adj1" fmla="val 8333"/>
              <a:gd name="adj2" fmla="val 48985"/>
            </a:avLst>
          </a:prstGeom>
          <a:ln w="5715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66458287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29600" cy="4953000"/>
          </a:xfrm>
        </p:spPr>
        <p:txBody>
          <a:bodyPr>
            <a:normAutofit fontScale="62500" lnSpcReduction="20000"/>
          </a:bodyPr>
          <a:lstStyle/>
          <a:p>
            <a:pPr marL="0" lvl="0" indent="0" defTabSz="914400">
              <a:spcBef>
                <a:spcPts val="0"/>
              </a:spcBef>
              <a:spcAft>
                <a:spcPts val="0"/>
              </a:spcAft>
              <a:buNone/>
            </a:pPr>
            <a:r>
              <a:rPr lang="en-US" sz="2800" b="1" u="sng" kern="0" dirty="0" smtClean="0">
                <a:solidFill>
                  <a:srgbClr val="004C8B"/>
                </a:solidFill>
                <a:effectLst>
                  <a:outerShdw blurRad="38100" dist="38100" dir="2700000" algn="tl">
                    <a:srgbClr val="000000">
                      <a:alpha val="43137"/>
                    </a:srgbClr>
                  </a:outerShdw>
                </a:effectLst>
                <a:ea typeface="ＭＳ Ｐゴシック" charset="0"/>
              </a:rPr>
              <a:t>Step 1. Review Materials </a:t>
            </a:r>
          </a:p>
          <a:p>
            <a:pPr lvl="0" defTabSz="914400">
              <a:spcBef>
                <a:spcPts val="0"/>
              </a:spcBef>
              <a:spcAft>
                <a:spcPts val="0"/>
              </a:spcAft>
            </a:pPr>
            <a:r>
              <a:rPr lang="en-US" sz="2800" kern="0" dirty="0" smtClean="0">
                <a:solidFill>
                  <a:srgbClr val="5E5E5D"/>
                </a:solidFill>
                <a:ea typeface="ＭＳ Ｐゴシック" charset="0"/>
              </a:rPr>
              <a:t>Record the grade and title of the lesson/unit on the Quality Review Rubric PDF</a:t>
            </a:r>
          </a:p>
          <a:p>
            <a:pPr lvl="0" defTabSz="914400">
              <a:spcBef>
                <a:spcPts val="0"/>
              </a:spcBef>
              <a:spcAft>
                <a:spcPts val="0"/>
              </a:spcAft>
            </a:pPr>
            <a:r>
              <a:rPr lang="en-US" sz="2800" kern="0" dirty="0" smtClean="0">
                <a:solidFill>
                  <a:srgbClr val="5E5E5D"/>
                </a:solidFill>
                <a:ea typeface="ＭＳ Ｐゴシック" charset="0"/>
              </a:rPr>
              <a:t>Scan to see what the lesson/unit contains and how it is organized </a:t>
            </a:r>
          </a:p>
          <a:p>
            <a:pPr lvl="0" defTabSz="914400">
              <a:spcBef>
                <a:spcPts val="0"/>
              </a:spcBef>
              <a:spcAft>
                <a:spcPts val="0"/>
              </a:spcAft>
            </a:pPr>
            <a:r>
              <a:rPr lang="en-US" sz="2800" kern="0" dirty="0" smtClean="0">
                <a:solidFill>
                  <a:srgbClr val="5E5E5D"/>
                </a:solidFill>
                <a:ea typeface="ＭＳ Ｐゴシック" charset="0"/>
              </a:rPr>
              <a:t>Read key materials related to instruction, assessment and teacher guidance</a:t>
            </a:r>
          </a:p>
          <a:p>
            <a:pPr lvl="0" defTabSz="914400">
              <a:spcBef>
                <a:spcPts val="0"/>
              </a:spcBef>
              <a:spcAft>
                <a:spcPts val="0"/>
              </a:spcAft>
            </a:pPr>
            <a:r>
              <a:rPr lang="en-US" sz="2800" kern="0" dirty="0" smtClean="0">
                <a:solidFill>
                  <a:srgbClr val="5E5E5D"/>
                </a:solidFill>
                <a:ea typeface="ＭＳ Ｐゴシック" charset="0"/>
              </a:rPr>
              <a:t>Study and work the tasks that serve as the centerpiece for the lesson/unit, analyzing</a:t>
            </a:r>
            <a:r>
              <a:rPr lang="en-US" sz="2800" dirty="0" smtClean="0">
                <a:solidFill>
                  <a:srgbClr val="5E5E5D"/>
                </a:solidFill>
              </a:rPr>
              <a:t> the content and mathematical practices the tasks require </a:t>
            </a:r>
          </a:p>
          <a:p>
            <a:pPr marL="0" lvl="0" indent="0" defTabSz="914400">
              <a:spcBef>
                <a:spcPts val="0"/>
              </a:spcBef>
              <a:spcAft>
                <a:spcPts val="0"/>
              </a:spcAft>
              <a:buNone/>
            </a:pPr>
            <a:endParaRPr lang="en-US" sz="2800" b="1" kern="0" dirty="0" smtClean="0">
              <a:solidFill>
                <a:srgbClr val="5E5E5D"/>
              </a:solidFill>
              <a:effectLst>
                <a:outerShdw blurRad="38100" dist="38100" dir="2700000" algn="tl">
                  <a:srgbClr val="000000">
                    <a:alpha val="43137"/>
                  </a:srgbClr>
                </a:outerShdw>
              </a:effectLst>
              <a:ea typeface="ＭＳ Ｐゴシック" charset="0"/>
            </a:endParaRPr>
          </a:p>
          <a:p>
            <a:pPr marL="0" lvl="0" indent="0" defTabSz="914400">
              <a:spcBef>
                <a:spcPts val="0"/>
              </a:spcBef>
              <a:spcAft>
                <a:spcPts val="0"/>
              </a:spcAft>
              <a:buNone/>
            </a:pPr>
            <a:r>
              <a:rPr lang="en-US" sz="2800" b="1" u="sng" kern="0" dirty="0" smtClean="0">
                <a:solidFill>
                  <a:srgbClr val="004C8B"/>
                </a:solidFill>
                <a:effectLst>
                  <a:outerShdw blurRad="38100" dist="38100" dir="2700000" algn="tl">
                    <a:srgbClr val="000000">
                      <a:alpha val="43137"/>
                    </a:srgbClr>
                  </a:outerShdw>
                </a:effectLst>
                <a:ea typeface="ＭＳ Ｐゴシック" charset="0"/>
              </a:rPr>
              <a:t>Step 2. Apply Criteria in Dimension I: Alignment to the Depth of the CCSS</a:t>
            </a:r>
          </a:p>
          <a:p>
            <a:pPr lvl="0" defTabSz="914400">
              <a:spcBef>
                <a:spcPts val="0"/>
              </a:spcBef>
              <a:spcAft>
                <a:spcPts val="0"/>
              </a:spcAft>
            </a:pPr>
            <a:r>
              <a:rPr lang="en-US" sz="2800" kern="0" dirty="0" smtClean="0">
                <a:solidFill>
                  <a:srgbClr val="5E5E5D"/>
                </a:solidFill>
                <a:ea typeface="ＭＳ Ｐゴシック" charset="0"/>
              </a:rPr>
              <a:t>Identify the grade-level CCSS that the lesson/unit targets</a:t>
            </a:r>
          </a:p>
          <a:p>
            <a:pPr lvl="0" defTabSz="914400">
              <a:spcBef>
                <a:spcPts val="0"/>
              </a:spcBef>
              <a:spcAft>
                <a:spcPts val="0"/>
              </a:spcAft>
            </a:pPr>
            <a:r>
              <a:rPr lang="en-US" sz="2800" kern="0" dirty="0" smtClean="0">
                <a:solidFill>
                  <a:srgbClr val="5E5E5D"/>
                </a:solidFill>
                <a:ea typeface="ＭＳ Ｐゴシック" charset="0"/>
              </a:rPr>
              <a:t>Closely examine the materials through the “lens” of each criterion</a:t>
            </a:r>
          </a:p>
          <a:p>
            <a:pPr lvl="0" defTabSz="914400">
              <a:spcBef>
                <a:spcPts val="0"/>
              </a:spcBef>
              <a:spcAft>
                <a:spcPts val="0"/>
              </a:spcAft>
            </a:pPr>
            <a:r>
              <a:rPr lang="en-US" sz="2800" kern="0" dirty="0" smtClean="0">
                <a:solidFill>
                  <a:srgbClr val="5E5E5D"/>
                </a:solidFill>
                <a:ea typeface="ＭＳ Ｐゴシック" charset="0"/>
              </a:rPr>
              <a:t>Indicate each criterion for which clear and substantial evidence is found </a:t>
            </a:r>
          </a:p>
          <a:p>
            <a:pPr lvl="0" defTabSz="914400">
              <a:spcBef>
                <a:spcPts val="0"/>
              </a:spcBef>
              <a:spcAft>
                <a:spcPts val="0"/>
              </a:spcAft>
            </a:pPr>
            <a:r>
              <a:rPr lang="en-US" sz="2800" kern="0" dirty="0" smtClean="0">
                <a:solidFill>
                  <a:srgbClr val="5E5E5D"/>
                </a:solidFill>
                <a:ea typeface="ＭＳ Ｐゴシック" charset="0"/>
              </a:rPr>
              <a:t>Record input on specific improvements needed to meet criteria or strengthen alignment</a:t>
            </a:r>
          </a:p>
          <a:p>
            <a:pPr lvl="0" defTabSz="914400">
              <a:spcBef>
                <a:spcPts val="0"/>
              </a:spcBef>
              <a:spcAft>
                <a:spcPts val="0"/>
              </a:spcAft>
            </a:pPr>
            <a:r>
              <a:rPr lang="en-US" sz="2800" kern="0" dirty="0" smtClean="0">
                <a:solidFill>
                  <a:srgbClr val="5E5E5D"/>
                </a:solidFill>
                <a:ea typeface="ＭＳ Ｐゴシック" charset="0"/>
              </a:rPr>
              <a:t>Compare observations and suggestions for improvement</a:t>
            </a:r>
            <a:endParaRPr lang="en-US" dirty="0" smtClean="0"/>
          </a:p>
          <a:p>
            <a:endParaRPr lang="en-US" dirty="0"/>
          </a:p>
        </p:txBody>
      </p:sp>
      <p:sp>
        <p:nvSpPr>
          <p:cNvPr id="3" name="Title 2"/>
          <p:cNvSpPr>
            <a:spLocks noGrp="1"/>
          </p:cNvSpPr>
          <p:nvPr>
            <p:ph type="title"/>
          </p:nvPr>
        </p:nvSpPr>
        <p:spPr>
          <a:xfrm>
            <a:off x="381000" y="304800"/>
            <a:ext cx="8458200" cy="1143000"/>
          </a:xfrm>
        </p:spPr>
        <p:txBody>
          <a:bodyPr>
            <a:noAutofit/>
          </a:bodyPr>
          <a:lstStyle/>
          <a:p>
            <a:pPr algn="ctr"/>
            <a:r>
              <a:rPr lang="en-US" sz="4800" b="1" dirty="0" smtClean="0">
                <a:solidFill>
                  <a:srgbClr val="C00000"/>
                </a:solidFill>
                <a:effectLst>
                  <a:outerShdw blurRad="38100" dist="38100" dir="2700000" algn="tl">
                    <a:srgbClr val="000000">
                      <a:alpha val="43137"/>
                    </a:srgbClr>
                  </a:outerShdw>
                </a:effectLst>
              </a:rPr>
              <a:t>5 Steps of a Quality  Review</a:t>
            </a:r>
            <a:endParaRPr lang="en-US" sz="4800" b="1"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99986954"/>
      </p:ext>
    </p:extLst>
  </p:cSld>
  <p:clrMapOvr>
    <a:masterClrMapping/>
  </p:clrMapOvr>
  <mc:AlternateContent xmlns:mc="http://schemas.openxmlformats.org/markup-compatibility/2006" xmlns:p14="http://schemas.microsoft.com/office/powerpoint/2010/main">
    <mc:Choice Requires="p14">
      <p:transition spd="slow" p14:dur="1250">
        <p:pull/>
      </p:transition>
    </mc:Choice>
    <mc:Fallback xmlns="">
      <p:transition spd="slow">
        <p:pull/>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762000" y="0"/>
            <a:ext cx="7772400" cy="762000"/>
          </a:xfrm>
          <a:solidFill>
            <a:schemeClr val="bg1"/>
          </a:solidFill>
        </p:spPr>
        <p:txBody>
          <a:bodyPr>
            <a:normAutofit/>
          </a:bodyPr>
          <a:lstStyle/>
          <a:p>
            <a:pPr algn="ctr" eaLnBrk="1" hangingPunct="1">
              <a:defRPr/>
            </a:pPr>
            <a:r>
              <a:rPr lang="en-US" sz="4000" b="1" dirty="0" smtClean="0">
                <a:solidFill>
                  <a:srgbClr val="C00000"/>
                </a:solidFill>
                <a:effectLst>
                  <a:outerShdw blurRad="38100" dist="38100" dir="2700000" algn="tl">
                    <a:srgbClr val="000000">
                      <a:alpha val="43137"/>
                    </a:srgbClr>
                  </a:outerShdw>
                </a:effectLst>
              </a:rPr>
              <a:t>Why is change needed?</a:t>
            </a:r>
          </a:p>
        </p:txBody>
      </p:sp>
      <p:sp>
        <p:nvSpPr>
          <p:cNvPr id="20483" name="Rectangle 3"/>
          <p:cNvSpPr>
            <a:spLocks noGrp="1" noChangeArrowheads="1"/>
          </p:cNvSpPr>
          <p:nvPr>
            <p:ph idx="1"/>
          </p:nvPr>
        </p:nvSpPr>
        <p:spPr>
          <a:xfrm>
            <a:off x="152400" y="3352800"/>
            <a:ext cx="8839200" cy="3352800"/>
          </a:xfrm>
          <a:solidFill>
            <a:schemeClr val="tx2">
              <a:lumMod val="20000"/>
              <a:lumOff val="80000"/>
            </a:schemeClr>
          </a:solidFill>
        </p:spPr>
        <p:txBody>
          <a:bodyPr rtlCol="0">
            <a:normAutofit fontScale="92500"/>
          </a:bodyPr>
          <a:lstStyle/>
          <a:p>
            <a:pPr marL="438912" indent="-320040" eaLnBrk="1" fontAlgn="auto" hangingPunct="1">
              <a:lnSpc>
                <a:spcPct val="90000"/>
              </a:lnSpc>
              <a:spcBef>
                <a:spcPts val="0"/>
              </a:spcBef>
              <a:spcAft>
                <a:spcPts val="0"/>
              </a:spcAft>
              <a:buFont typeface="Wingdings 2"/>
              <a:buChar char=""/>
              <a:defRPr/>
            </a:pPr>
            <a:r>
              <a:rPr lang="en-US" sz="2800" dirty="0"/>
              <a:t>Now, anyone can answer:  </a:t>
            </a:r>
            <a:endParaRPr lang="en-US" sz="2800" dirty="0" smtClean="0"/>
          </a:p>
          <a:p>
            <a:pPr marL="438912" indent="-320040" eaLnBrk="1" fontAlgn="auto" hangingPunct="1">
              <a:lnSpc>
                <a:spcPct val="90000"/>
              </a:lnSpc>
              <a:spcBef>
                <a:spcPts val="0"/>
              </a:spcBef>
              <a:spcAft>
                <a:spcPts val="0"/>
              </a:spcAft>
              <a:buFont typeface="Wingdings 2"/>
              <a:buNone/>
              <a:defRPr/>
            </a:pPr>
            <a:r>
              <a:rPr lang="en-US" sz="2800" dirty="0" smtClean="0"/>
              <a:t>f</a:t>
            </a:r>
            <a:r>
              <a:rPr lang="pt-BR" sz="2800" dirty="0" smtClean="0"/>
              <a:t>actor </a:t>
            </a:r>
            <a:r>
              <a:rPr lang="pt-BR" sz="2800" b="1" dirty="0"/>
              <a:t>2x</a:t>
            </a:r>
            <a:r>
              <a:rPr lang="pt-BR" sz="2800" b="1" baseline="30000" dirty="0"/>
              <a:t>5</a:t>
            </a:r>
            <a:r>
              <a:rPr lang="pt-BR" sz="2800" b="1" dirty="0"/>
              <a:t> - 19x</a:t>
            </a:r>
            <a:r>
              <a:rPr lang="pt-BR" sz="2800" b="1" baseline="30000" dirty="0"/>
              <a:t>4</a:t>
            </a:r>
            <a:r>
              <a:rPr lang="pt-BR" sz="2800" b="1" dirty="0"/>
              <a:t> + 58x</a:t>
            </a:r>
            <a:r>
              <a:rPr lang="pt-BR" sz="2800" b="1" baseline="30000" dirty="0"/>
              <a:t>3</a:t>
            </a:r>
            <a:r>
              <a:rPr lang="pt-BR" sz="2800" b="1" dirty="0"/>
              <a:t> - 67x</a:t>
            </a:r>
            <a:r>
              <a:rPr lang="pt-BR" sz="2800" b="1" baseline="30000" dirty="0"/>
              <a:t>2</a:t>
            </a:r>
            <a:r>
              <a:rPr lang="pt-BR" sz="2800" b="1" dirty="0"/>
              <a:t> + 56x - 48</a:t>
            </a:r>
            <a:endParaRPr lang="en-US" sz="2800" b="1" dirty="0"/>
          </a:p>
          <a:p>
            <a:pPr marL="438912" indent="-320040" eaLnBrk="1" fontAlgn="auto" hangingPunct="1">
              <a:lnSpc>
                <a:spcPct val="90000"/>
              </a:lnSpc>
              <a:spcBef>
                <a:spcPts val="0"/>
              </a:spcBef>
              <a:spcAft>
                <a:spcPts val="0"/>
              </a:spcAft>
              <a:buFont typeface="Wingdings" pitchFamily="2" charset="2"/>
              <a:buNone/>
              <a:defRPr/>
            </a:pPr>
            <a:r>
              <a:rPr lang="en-US" sz="2800" dirty="0"/>
              <a:t>At:</a:t>
            </a:r>
            <a:r>
              <a:rPr lang="en-US" dirty="0"/>
              <a:t> </a:t>
            </a:r>
            <a:r>
              <a:rPr lang="en-US" dirty="0">
                <a:solidFill>
                  <a:srgbClr val="FF0000"/>
                </a:solidFill>
                <a:effectLst>
                  <a:outerShdw blurRad="38100" dist="38100" dir="2700000" algn="tl">
                    <a:srgbClr val="000000">
                      <a:alpha val="43137"/>
                    </a:srgbClr>
                  </a:outerShdw>
                </a:effectLst>
                <a:hlinkClick r:id="rId3"/>
              </a:rPr>
              <a:t>http://www.wolframalpha.com</a:t>
            </a:r>
            <a:r>
              <a:rPr lang="en-US" dirty="0">
                <a:solidFill>
                  <a:srgbClr val="FF0000"/>
                </a:solidFill>
                <a:hlinkClick r:id="rId3"/>
              </a:rPr>
              <a:t>/</a:t>
            </a:r>
            <a:r>
              <a:rPr lang="en-US" dirty="0">
                <a:solidFill>
                  <a:srgbClr val="FF0000"/>
                </a:solidFill>
              </a:rPr>
              <a:t> </a:t>
            </a:r>
            <a:r>
              <a:rPr lang="en-US" sz="2800" dirty="0"/>
              <a:t>in seconds:</a:t>
            </a:r>
          </a:p>
          <a:p>
            <a:pPr marL="438912" indent="-320040" eaLnBrk="1" fontAlgn="auto" hangingPunct="1">
              <a:lnSpc>
                <a:spcPct val="90000"/>
              </a:lnSpc>
              <a:spcBef>
                <a:spcPts val="0"/>
              </a:spcBef>
              <a:spcAft>
                <a:spcPts val="0"/>
              </a:spcAft>
              <a:buFont typeface="Wingdings 2"/>
              <a:buChar char=""/>
              <a:defRPr/>
            </a:pPr>
            <a:r>
              <a:rPr lang="en-US" sz="2800" dirty="0"/>
              <a:t>Result: </a:t>
            </a:r>
            <a:r>
              <a:rPr lang="en-US" sz="2800" b="1" dirty="0"/>
              <a:t>(x-4)</a:t>
            </a:r>
            <a:r>
              <a:rPr lang="en-US" sz="2800" b="1" baseline="30000" dirty="0"/>
              <a:t>2</a:t>
            </a:r>
            <a:r>
              <a:rPr lang="en-US" sz="2800" b="1" dirty="0"/>
              <a:t> (2 x-3) (x</a:t>
            </a:r>
            <a:r>
              <a:rPr lang="en-US" sz="2800" b="1" baseline="30000" dirty="0"/>
              <a:t>2</a:t>
            </a:r>
            <a:r>
              <a:rPr lang="en-US" sz="2800" b="1" dirty="0"/>
              <a:t>+1)</a:t>
            </a:r>
          </a:p>
          <a:p>
            <a:pPr marL="438912" indent="-320040" eaLnBrk="1" fontAlgn="auto" hangingPunct="1">
              <a:lnSpc>
                <a:spcPct val="90000"/>
              </a:lnSpc>
              <a:spcBef>
                <a:spcPts val="0"/>
              </a:spcBef>
              <a:spcAft>
                <a:spcPts val="0"/>
              </a:spcAft>
              <a:buFont typeface="Wingdings" pitchFamily="2" charset="2"/>
              <a:buNone/>
              <a:defRPr/>
            </a:pPr>
            <a:r>
              <a:rPr lang="en-US" sz="2800" dirty="0"/>
              <a:t>And </a:t>
            </a:r>
            <a:r>
              <a:rPr lang="en-US" sz="2800" dirty="0" smtClean="0"/>
              <a:t>you </a:t>
            </a:r>
            <a:r>
              <a:rPr lang="en-US" sz="2800" dirty="0"/>
              <a:t>don’t need a computer, </a:t>
            </a:r>
            <a:r>
              <a:rPr lang="en-US" sz="2800" dirty="0" smtClean="0"/>
              <a:t>you </a:t>
            </a:r>
            <a:r>
              <a:rPr lang="en-US" sz="2800" dirty="0"/>
              <a:t>can do this on </a:t>
            </a:r>
            <a:r>
              <a:rPr lang="en-US" sz="2800" dirty="0" smtClean="0"/>
              <a:t>an </a:t>
            </a:r>
            <a:r>
              <a:rPr lang="en-US" sz="2800" i="1" dirty="0" err="1"/>
              <a:t>iphone</a:t>
            </a:r>
            <a:r>
              <a:rPr lang="en-US" sz="2800" dirty="0" smtClean="0"/>
              <a:t>!                 </a:t>
            </a:r>
            <a:r>
              <a:rPr lang="en-US" sz="2800" b="1" i="1" dirty="0" smtClean="0"/>
              <a:t>There’s an App for that </a:t>
            </a:r>
            <a:r>
              <a:rPr lang="en-US" sz="2800" b="1" i="1" dirty="0" smtClean="0">
                <a:sym typeface="Wingdings" pitchFamily="2" charset="2"/>
              </a:rPr>
              <a:t></a:t>
            </a:r>
            <a:endParaRPr lang="en-US" sz="2800" b="1" i="1" dirty="0"/>
          </a:p>
          <a:p>
            <a:pPr marL="438912" indent="-320040" eaLnBrk="1" fontAlgn="auto" hangingPunct="1">
              <a:lnSpc>
                <a:spcPct val="90000"/>
              </a:lnSpc>
              <a:spcBef>
                <a:spcPts val="0"/>
              </a:spcBef>
              <a:spcAft>
                <a:spcPts val="0"/>
              </a:spcAft>
              <a:buFont typeface="Wingdings" pitchFamily="2" charset="2"/>
              <a:buNone/>
              <a:defRPr/>
            </a:pPr>
            <a:r>
              <a:rPr lang="en-US" sz="2800" b="1" dirty="0">
                <a:solidFill>
                  <a:srgbClr val="0070C0"/>
                </a:solidFill>
              </a:rPr>
              <a:t>Students need to know how to </a:t>
            </a:r>
            <a:r>
              <a:rPr lang="en-US" sz="2800" b="1" dirty="0" smtClean="0">
                <a:solidFill>
                  <a:srgbClr val="0070C0"/>
                </a:solidFill>
              </a:rPr>
              <a:t>apply </a:t>
            </a:r>
            <a:r>
              <a:rPr lang="en-US" sz="2800" b="1" dirty="0">
                <a:solidFill>
                  <a:srgbClr val="0070C0"/>
                </a:solidFill>
              </a:rPr>
              <a:t>information and evaluate if the result is reasonable, not just practice procedures.</a:t>
            </a:r>
          </a:p>
        </p:txBody>
      </p:sp>
      <p:sp>
        <p:nvSpPr>
          <p:cNvPr id="9220" name="Rectangle 3"/>
          <p:cNvSpPr>
            <a:spLocks noChangeArrowheads="1"/>
          </p:cNvSpPr>
          <p:nvPr/>
        </p:nvSpPr>
        <p:spPr bwMode="auto">
          <a:xfrm>
            <a:off x="685800" y="990600"/>
            <a:ext cx="6553200" cy="1938992"/>
          </a:xfrm>
          <a:prstGeom prst="rect">
            <a:avLst/>
          </a:prstGeom>
          <a:solidFill>
            <a:schemeClr val="accent4">
              <a:lumMod val="20000"/>
              <a:lumOff val="80000"/>
            </a:schemeClr>
          </a:solidFill>
          <a:ln>
            <a:noFill/>
          </a:ln>
        </p:spPr>
        <p:txBody>
          <a:bodyPr wrap="square">
            <a:spAutoFit/>
          </a:bodyPr>
          <a:lstStyle>
            <a:lvl1pPr marL="273050" indent="-273050">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buFont typeface="Wingdings 2" pitchFamily="18" charset="2"/>
              <a:buChar char=""/>
            </a:pPr>
            <a:r>
              <a:rPr lang="en-US" altLang="en-US" sz="2000" dirty="0">
                <a:latin typeface="Georgia" pitchFamily="18" charset="0"/>
              </a:rPr>
              <a:t>“The basic curriculum used today for school mathematics was developed between the years of 1475 and 1750.  </a:t>
            </a:r>
          </a:p>
          <a:p>
            <a:pPr eaLnBrk="1" hangingPunct="1">
              <a:buFont typeface="Wingdings 2" pitchFamily="18" charset="2"/>
              <a:buChar char=""/>
            </a:pPr>
            <a:r>
              <a:rPr lang="en-US" altLang="en-US" sz="2000" dirty="0">
                <a:latin typeface="Georgia" pitchFamily="18" charset="0"/>
              </a:rPr>
              <a:t>If this sounds like an exaggeration, I will confess right away that it is: Some parts of the curriculum were developed long before 1475”. </a:t>
            </a:r>
            <a:r>
              <a:rPr lang="en-US" altLang="en-US" sz="1600" i="1" dirty="0">
                <a:latin typeface="Georgia" pitchFamily="18" charset="0"/>
              </a:rPr>
              <a:t>-Kenneth M. Hoffman</a:t>
            </a:r>
          </a:p>
        </p:txBody>
      </p:sp>
      <p:pic>
        <p:nvPicPr>
          <p:cNvPr id="10246" name="Picture 5" descr="C:\Users\Waggonerboys\AppData\Local\Microsoft\Windows\Temporary Internet Files\Content.IE5\UOTG47BJ\MC91021641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81800" y="2209800"/>
            <a:ext cx="2438400" cy="212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0849900"/>
      </p:ext>
    </p:extLst>
  </p:cSld>
  <p:clrMapOvr>
    <a:masterClrMapping/>
  </p:clrMapOvr>
  <mc:AlternateContent xmlns:mc="http://schemas.openxmlformats.org/markup-compatibility/2006" xmlns:p14="http://schemas.microsoft.com/office/powerpoint/2010/main">
    <mc:Choice Requires="p14">
      <p:transition spd="slow" p14:dur="1500">
        <p:zoom dir="in"/>
      </p:transition>
    </mc:Choice>
    <mc:Fallback xmlns="">
      <p:transition spd="slow">
        <p:zoom dir="in"/>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500" fill="hold"/>
                                        <p:tgtEl>
                                          <p:spTgt spid="9220"/>
                                        </p:tgtEl>
                                        <p:attrNameLst>
                                          <p:attrName>ppt_x</p:attrName>
                                        </p:attrNameLst>
                                      </p:cBhvr>
                                      <p:tavLst>
                                        <p:tav tm="0">
                                          <p:val>
                                            <p:strVal val="#ppt_x"/>
                                          </p:val>
                                        </p:tav>
                                        <p:tav tm="100000">
                                          <p:val>
                                            <p:strVal val="#ppt_x"/>
                                          </p:val>
                                        </p:tav>
                                      </p:tavLst>
                                    </p:anim>
                                    <p:anim calcmode="lin" valueType="num">
                                      <p:cBhvr additive="base">
                                        <p:cTn id="8"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483">
                                            <p:txEl>
                                              <p:pRg st="0" end="0"/>
                                            </p:txEl>
                                          </p:spTgt>
                                        </p:tgtEl>
                                        <p:attrNameLst>
                                          <p:attrName>style.visibility</p:attrName>
                                        </p:attrNameLst>
                                      </p:cBhvr>
                                      <p:to>
                                        <p:strVal val="visible"/>
                                      </p:to>
                                    </p:set>
                                    <p:anim calcmode="lin" valueType="num">
                                      <p:cBhvr additive="base">
                                        <p:cTn id="13" dur="500" fill="hold"/>
                                        <p:tgtEl>
                                          <p:spTgt spid="2048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0483">
                                            <p:txEl>
                                              <p:pRg st="1" end="1"/>
                                            </p:txEl>
                                          </p:spTgt>
                                        </p:tgtEl>
                                        <p:attrNameLst>
                                          <p:attrName>style.visibility</p:attrName>
                                        </p:attrNameLst>
                                      </p:cBhvr>
                                      <p:to>
                                        <p:strVal val="visible"/>
                                      </p:to>
                                    </p:set>
                                    <p:anim calcmode="lin" valueType="num">
                                      <p:cBhvr additive="base">
                                        <p:cTn id="17" dur="500" fill="hold"/>
                                        <p:tgtEl>
                                          <p:spTgt spid="2048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048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0483">
                                            <p:txEl>
                                              <p:pRg st="2" end="2"/>
                                            </p:txEl>
                                          </p:spTgt>
                                        </p:tgtEl>
                                        <p:attrNameLst>
                                          <p:attrName>style.visibility</p:attrName>
                                        </p:attrNameLst>
                                      </p:cBhvr>
                                      <p:to>
                                        <p:strVal val="visible"/>
                                      </p:to>
                                    </p:set>
                                    <p:anim calcmode="lin" valueType="num">
                                      <p:cBhvr additive="base">
                                        <p:cTn id="21" dur="500" fill="hold"/>
                                        <p:tgtEl>
                                          <p:spTgt spid="2048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04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20483">
                                            <p:txEl>
                                              <p:pRg st="3" end="3"/>
                                            </p:txEl>
                                          </p:spTgt>
                                        </p:tgtEl>
                                        <p:attrNameLst>
                                          <p:attrName>style.visibility</p:attrName>
                                        </p:attrNameLst>
                                      </p:cBhvr>
                                      <p:to>
                                        <p:strVal val="visible"/>
                                      </p:to>
                                    </p:set>
                                    <p:anim calcmode="lin" valueType="num">
                                      <p:cBhvr additive="base">
                                        <p:cTn id="27" dur="500" fill="hold"/>
                                        <p:tgtEl>
                                          <p:spTgt spid="2048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0483">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0483">
                                            <p:txEl>
                                              <p:pRg st="4" end="4"/>
                                            </p:txEl>
                                          </p:spTgt>
                                        </p:tgtEl>
                                        <p:attrNameLst>
                                          <p:attrName>style.visibility</p:attrName>
                                        </p:attrNameLst>
                                      </p:cBhvr>
                                      <p:to>
                                        <p:strVal val="visible"/>
                                      </p:to>
                                    </p:set>
                                    <p:anim calcmode="lin" valueType="num">
                                      <p:cBhvr additive="base">
                                        <p:cTn id="31" dur="500" fill="hold"/>
                                        <p:tgtEl>
                                          <p:spTgt spid="2048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3">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0483">
                                            <p:txEl>
                                              <p:pRg st="5" end="5"/>
                                            </p:txEl>
                                          </p:spTgt>
                                        </p:tgtEl>
                                        <p:attrNameLst>
                                          <p:attrName>style.visibility</p:attrName>
                                        </p:attrNameLst>
                                      </p:cBhvr>
                                      <p:to>
                                        <p:strVal val="visible"/>
                                      </p:to>
                                    </p:set>
                                    <p:anim calcmode="lin" valueType="num">
                                      <p:cBhvr additive="base">
                                        <p:cTn id="35" dur="500" fill="hold"/>
                                        <p:tgtEl>
                                          <p:spTgt spid="2048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048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371600"/>
            <a:ext cx="8229600" cy="5181600"/>
          </a:xfrm>
        </p:spPr>
        <p:txBody>
          <a:bodyPr>
            <a:normAutofit fontScale="62500" lnSpcReduction="20000"/>
          </a:bodyPr>
          <a:lstStyle/>
          <a:p>
            <a:pPr marL="0" lvl="0" indent="0" defTabSz="914400">
              <a:spcBef>
                <a:spcPct val="90000"/>
              </a:spcBef>
              <a:spcAft>
                <a:spcPts val="0"/>
              </a:spcAft>
              <a:buNone/>
            </a:pPr>
            <a:r>
              <a:rPr lang="en-US" sz="2800" b="1" u="sng" kern="0" dirty="0" smtClean="0">
                <a:solidFill>
                  <a:srgbClr val="004C8B"/>
                </a:solidFill>
                <a:effectLst>
                  <a:outerShdw blurRad="38100" dist="38100" dir="2700000" algn="tl">
                    <a:srgbClr val="000000">
                      <a:alpha val="43137"/>
                    </a:srgbClr>
                  </a:outerShdw>
                </a:effectLst>
                <a:ea typeface="ＭＳ Ｐゴシック" charset="0"/>
              </a:rPr>
              <a:t>Step 3. Apply Criteria in Dimensions II–IV  </a:t>
            </a:r>
          </a:p>
          <a:p>
            <a:pPr lvl="0" defTabSz="914400">
              <a:spcBef>
                <a:spcPts val="0"/>
              </a:spcBef>
              <a:spcAft>
                <a:spcPts val="0"/>
              </a:spcAft>
            </a:pPr>
            <a:r>
              <a:rPr lang="en-US" sz="2800" kern="0" dirty="0" smtClean="0">
                <a:solidFill>
                  <a:srgbClr val="5E5E5D"/>
                </a:solidFill>
                <a:ea typeface="ＭＳ Ｐゴシック" charset="0"/>
              </a:rPr>
              <a:t>Examine the lesson/unit through the “lens” of each criterion  </a:t>
            </a:r>
          </a:p>
          <a:p>
            <a:pPr lvl="0" defTabSz="914400">
              <a:spcBef>
                <a:spcPts val="0"/>
              </a:spcBef>
              <a:spcAft>
                <a:spcPts val="0"/>
              </a:spcAft>
            </a:pPr>
            <a:r>
              <a:rPr lang="en-US" sz="2800" kern="0" dirty="0" smtClean="0">
                <a:solidFill>
                  <a:srgbClr val="5E5E5D"/>
                </a:solidFill>
                <a:ea typeface="ＭＳ Ｐゴシック" charset="0"/>
              </a:rPr>
              <a:t>Indicate each criterion met and record observations and feedback</a:t>
            </a:r>
          </a:p>
          <a:p>
            <a:pPr marL="0" lvl="0" indent="0" defTabSz="914400">
              <a:spcBef>
                <a:spcPts val="0"/>
              </a:spcBef>
              <a:spcAft>
                <a:spcPts val="0"/>
              </a:spcAft>
              <a:buNone/>
            </a:pPr>
            <a:r>
              <a:rPr lang="en-US" sz="2800" i="1" kern="0" dirty="0" smtClean="0">
                <a:solidFill>
                  <a:srgbClr val="5E5E5D"/>
                </a:solidFill>
                <a:ea typeface="ＭＳ Ｐゴシック" charset="0"/>
              </a:rPr>
              <a:t>When working in a group, individuals may choose to compare observations and suggestions for improvement after each dimension or wait until each person has rated and recorded all input for Dimensions II–IV. </a:t>
            </a:r>
          </a:p>
          <a:p>
            <a:pPr marL="0" lvl="0" indent="0" defTabSz="914400">
              <a:spcBef>
                <a:spcPts val="1200"/>
              </a:spcBef>
              <a:spcAft>
                <a:spcPts val="0"/>
              </a:spcAft>
              <a:buNone/>
            </a:pPr>
            <a:r>
              <a:rPr lang="en-US" sz="2800" b="1" u="sng" kern="0" dirty="0" smtClean="0">
                <a:solidFill>
                  <a:srgbClr val="004C8B"/>
                </a:solidFill>
                <a:effectLst>
                  <a:outerShdw blurRad="38100" dist="38100" dir="2700000" algn="tl">
                    <a:srgbClr val="000000">
                      <a:alpha val="43137"/>
                    </a:srgbClr>
                  </a:outerShdw>
                </a:effectLst>
                <a:ea typeface="ＭＳ Ｐゴシック" charset="0"/>
              </a:rPr>
              <a:t>Step 4. Apply an Overall Rating and Provide Summary Comments  </a:t>
            </a:r>
          </a:p>
          <a:p>
            <a:pPr lvl="0" defTabSz="914400">
              <a:spcBef>
                <a:spcPts val="0"/>
              </a:spcBef>
              <a:spcAft>
                <a:spcPts val="0"/>
              </a:spcAft>
            </a:pPr>
            <a:r>
              <a:rPr lang="en-US" sz="2800" kern="0" dirty="0" smtClean="0">
                <a:solidFill>
                  <a:srgbClr val="5E5E5D"/>
                </a:solidFill>
                <a:ea typeface="ＭＳ Ｐゴシック" charset="0"/>
              </a:rPr>
              <a:t>Individually review comments for Dimensions I–IV, adding/clarifying comments as needed </a:t>
            </a:r>
          </a:p>
          <a:p>
            <a:pPr defTabSz="914400">
              <a:spcBef>
                <a:spcPts val="0"/>
              </a:spcBef>
              <a:spcAft>
                <a:spcPts val="0"/>
              </a:spcAft>
            </a:pPr>
            <a:r>
              <a:rPr lang="en-US" sz="2800" kern="0" dirty="0" smtClean="0">
                <a:solidFill>
                  <a:srgbClr val="5E5E5D"/>
                </a:solidFill>
                <a:ea typeface="ＭＳ Ｐゴシック" charset="0"/>
              </a:rPr>
              <a:t>Individually write summary comments on the Quality Review Rubric PDF</a:t>
            </a:r>
          </a:p>
          <a:p>
            <a:pPr marL="0" lvl="0" indent="0" defTabSz="914400">
              <a:spcBef>
                <a:spcPts val="0"/>
              </a:spcBef>
              <a:spcAft>
                <a:spcPts val="0"/>
              </a:spcAft>
              <a:buNone/>
            </a:pPr>
            <a:r>
              <a:rPr lang="en-US" sz="2800" i="1" kern="0" dirty="0" smtClean="0">
                <a:solidFill>
                  <a:srgbClr val="5E5E5D"/>
                </a:solidFill>
                <a:ea typeface="ＭＳ Ｐゴシック" charset="0"/>
              </a:rPr>
              <a:t>When working in a group, individuals should record summary comments prior to conversation.</a:t>
            </a:r>
          </a:p>
          <a:p>
            <a:pPr marL="0" lvl="0" indent="0" defTabSz="914400">
              <a:spcBef>
                <a:spcPts val="1200"/>
              </a:spcBef>
              <a:spcAft>
                <a:spcPts val="0"/>
              </a:spcAft>
              <a:buNone/>
            </a:pPr>
            <a:r>
              <a:rPr lang="en-US" sz="2800" b="1" u="sng" kern="0" dirty="0" smtClean="0">
                <a:solidFill>
                  <a:srgbClr val="004C8B"/>
                </a:solidFill>
                <a:effectLst>
                  <a:outerShdw blurRad="38100" dist="38100" dir="2700000" algn="tl">
                    <a:srgbClr val="000000">
                      <a:alpha val="43137"/>
                    </a:srgbClr>
                  </a:outerShdw>
                </a:effectLst>
                <a:ea typeface="ＭＳ Ｐゴシック" charset="0"/>
              </a:rPr>
              <a:t>Step 5. Compare Overall Ratings and Determine Next Steps  </a:t>
            </a:r>
          </a:p>
          <a:p>
            <a:pPr lvl="0" defTabSz="914400">
              <a:spcBef>
                <a:spcPts val="0"/>
              </a:spcBef>
              <a:spcAft>
                <a:spcPts val="0"/>
              </a:spcAft>
            </a:pPr>
            <a:r>
              <a:rPr lang="en-US" sz="2800" kern="0" dirty="0" smtClean="0">
                <a:solidFill>
                  <a:srgbClr val="5E5E5D"/>
                </a:solidFill>
                <a:ea typeface="ＭＳ Ｐゴシック" charset="0"/>
              </a:rPr>
              <a:t>Note the evidence cited to arrive at summary comments and similarities and differences among reviewers. Recommend next steps for the lesson/unit and provide recommendations for improvement to developers/teachers.</a:t>
            </a:r>
          </a:p>
          <a:p>
            <a:endParaRPr lang="en-US" dirty="0"/>
          </a:p>
        </p:txBody>
      </p:sp>
      <p:sp>
        <p:nvSpPr>
          <p:cNvPr id="3" name="Title 2"/>
          <p:cNvSpPr>
            <a:spLocks noGrp="1"/>
          </p:cNvSpPr>
          <p:nvPr>
            <p:ph type="title"/>
          </p:nvPr>
        </p:nvSpPr>
        <p:spPr>
          <a:xfrm>
            <a:off x="457200" y="228600"/>
            <a:ext cx="8229600" cy="1143000"/>
          </a:xfrm>
        </p:spPr>
        <p:txBody>
          <a:bodyPr/>
          <a:lstStyle/>
          <a:p>
            <a:pPr algn="ctr"/>
            <a:r>
              <a:rPr lang="en-US" b="1" dirty="0" smtClean="0">
                <a:solidFill>
                  <a:srgbClr val="C00000"/>
                </a:solidFill>
                <a:effectLst>
                  <a:outerShdw blurRad="38100" dist="38100" dir="2700000" algn="tl">
                    <a:srgbClr val="000000">
                      <a:alpha val="43137"/>
                    </a:srgbClr>
                  </a:outerShdw>
                </a:effectLst>
              </a:rPr>
              <a:t>5 Steps of a Quality Review</a:t>
            </a:r>
            <a:endParaRPr lang="en-US" b="1"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31357363"/>
      </p:ext>
    </p:extLst>
  </p:cSld>
  <p:clrMapOvr>
    <a:masterClrMapping/>
  </p:clrMapOvr>
  <mc:AlternateContent xmlns:mc="http://schemas.openxmlformats.org/markup-compatibility/2006" xmlns:p14="http://schemas.microsoft.com/office/powerpoint/2010/main">
    <mc:Choice Requires="p14">
      <p:transition spd="slow" p14:dur="1250">
        <p:cover/>
      </p:transition>
    </mc:Choice>
    <mc:Fallback xmlns="">
      <p:transition spd="slow">
        <p:cover/>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304800"/>
            <a:ext cx="8534400" cy="3508977"/>
          </a:xfrm>
        </p:spPr>
        <p:txBody>
          <a:bodyPr>
            <a:normAutofit/>
          </a:bodyPr>
          <a:lstStyle/>
          <a:p>
            <a:r>
              <a:rPr lang="en-US" dirty="0" smtClean="0">
                <a:latin typeface="Arial" panose="020B0604020202020204" pitchFamily="34" charset="0"/>
                <a:cs typeface="Arial" panose="020B0604020202020204" pitchFamily="34" charset="0"/>
              </a:rPr>
              <a:t>Get in groups of 5.</a:t>
            </a:r>
          </a:p>
          <a:p>
            <a:r>
              <a:rPr lang="en-US" dirty="0" smtClean="0">
                <a:solidFill>
                  <a:srgbClr val="002060"/>
                </a:solidFill>
                <a:latin typeface="Arial" panose="020B0604020202020204" pitchFamily="34" charset="0"/>
                <a:cs typeface="Arial" panose="020B0604020202020204" pitchFamily="34" charset="0"/>
              </a:rPr>
              <a:t>Draw a large rectangle on your white sheet of paper.</a:t>
            </a:r>
          </a:p>
          <a:p>
            <a:r>
              <a:rPr lang="en-US" dirty="0" smtClean="0">
                <a:latin typeface="Arial" panose="020B0604020202020204" pitchFamily="34" charset="0"/>
                <a:cs typeface="Arial" panose="020B0604020202020204" pitchFamily="34" charset="0"/>
              </a:rPr>
              <a:t>Each person take a side and pick a domain to take  and review the Georgia Unit.</a:t>
            </a:r>
          </a:p>
          <a:p>
            <a:r>
              <a:rPr lang="en-US" dirty="0" smtClean="0">
                <a:solidFill>
                  <a:srgbClr val="002060"/>
                </a:solidFill>
                <a:latin typeface="Arial" panose="020B0604020202020204" pitchFamily="34" charset="0"/>
                <a:cs typeface="Arial" panose="020B0604020202020204" pitchFamily="34" charset="0"/>
              </a:rPr>
              <a:t>On the side of the rectangle give your rating with quality feedback and cite evidence.</a:t>
            </a:r>
          </a:p>
          <a:p>
            <a:r>
              <a:rPr lang="en-US" dirty="0" smtClean="0">
                <a:latin typeface="Arial" panose="020B0604020202020204" pitchFamily="34" charset="0"/>
                <a:cs typeface="Arial" panose="020B0604020202020204" pitchFamily="34" charset="0"/>
              </a:rPr>
              <a:t>Teammate number 5 will put the overall rating in the middle with rationale and present the unit rating.</a:t>
            </a:r>
          </a:p>
          <a:p>
            <a:pPr>
              <a:buNone/>
            </a:pPr>
            <a:endParaRPr lang="en-US" dirty="0">
              <a:latin typeface="Arial" panose="020B0604020202020204" pitchFamily="34" charset="0"/>
              <a:cs typeface="Arial" panose="020B0604020202020204" pitchFamily="34" charset="0"/>
            </a:endParaRPr>
          </a:p>
        </p:txBody>
      </p:sp>
      <p:sp>
        <p:nvSpPr>
          <p:cNvPr id="3" name="Title 2"/>
          <p:cNvSpPr>
            <a:spLocks noGrp="1"/>
          </p:cNvSpPr>
          <p:nvPr>
            <p:ph type="title"/>
          </p:nvPr>
        </p:nvSpPr>
        <p:spPr>
          <a:xfrm>
            <a:off x="2819400" y="-76200"/>
            <a:ext cx="7024744" cy="685800"/>
          </a:xfrm>
        </p:spPr>
        <p:txBody>
          <a:bodyPr>
            <a:normAutofit fontScale="90000"/>
          </a:bodyPr>
          <a:lstStyle/>
          <a:p>
            <a:pPr algn="ctr"/>
            <a:r>
              <a:rPr lang="en-US" b="1" dirty="0" smtClean="0">
                <a:solidFill>
                  <a:schemeClr val="bg2">
                    <a:lumMod val="75000"/>
                  </a:schemeClr>
                </a:solidFill>
                <a:effectLst>
                  <a:outerShdw blurRad="38100" dist="38100" dir="2700000" algn="tl">
                    <a:srgbClr val="000000">
                      <a:alpha val="43137"/>
                    </a:srgbClr>
                  </a:outerShdw>
                </a:effectLst>
              </a:rPr>
              <a:t>Table Time</a:t>
            </a:r>
            <a:endParaRPr lang="en-US" b="1" dirty="0">
              <a:solidFill>
                <a:schemeClr val="bg2">
                  <a:lumMod val="75000"/>
                </a:schemeClr>
              </a:solidFill>
              <a:effectLst>
                <a:outerShdw blurRad="38100" dist="38100" dir="2700000" algn="tl">
                  <a:srgbClr val="000000">
                    <a:alpha val="43137"/>
                  </a:srgbClr>
                </a:outerShdw>
              </a:effectLst>
            </a:endParaRPr>
          </a:p>
        </p:txBody>
      </p:sp>
      <p:pic>
        <p:nvPicPr>
          <p:cNvPr id="8194" name="Picture 2" descr="C:\Users\dwaggon\AppData\Local\Microsoft\Windows\Temporary Internet Files\Content.Outlook\IN9XW7LY\FullSizeRende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09800" y="3581400"/>
            <a:ext cx="5435600" cy="4076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321496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152400"/>
            <a:ext cx="8763000" cy="66197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4387354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771" y="685800"/>
            <a:ext cx="9263742" cy="563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70131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hoto.PNG"/>
          <p:cNvPicPr>
            <a:picLocks noGrp="1" noChangeAspect="1"/>
          </p:cNvPicPr>
          <p:nvPr>
            <p:ph idx="1"/>
          </p:nvPr>
        </p:nvPicPr>
        <p:blipFill>
          <a:blip r:embed="rId2" cstate="print"/>
          <a:stretch>
            <a:fillRect/>
          </a:stretch>
        </p:blipFill>
        <p:spPr>
          <a:xfrm>
            <a:off x="152400" y="76200"/>
            <a:ext cx="8839200" cy="6629400"/>
          </a:xfrm>
        </p:spPr>
      </p:pic>
      <p:sp>
        <p:nvSpPr>
          <p:cNvPr id="3" name="Title 2"/>
          <p:cNvSpPr>
            <a:spLocks noGrp="1"/>
          </p:cNvSpPr>
          <p:nvPr>
            <p:ph type="title"/>
          </p:nvPr>
        </p:nvSpPr>
        <p:spPr>
          <a:xfrm>
            <a:off x="0" y="-21125"/>
            <a:ext cx="9144000" cy="935525"/>
          </a:xfrm>
          <a:solidFill>
            <a:schemeClr val="bg1"/>
          </a:solidFill>
        </p:spPr>
        <p:txBody>
          <a:bodyPr/>
          <a:lstStyle/>
          <a:p>
            <a:pPr algn="ctr"/>
            <a:r>
              <a:rPr lang="en-US" b="1" dirty="0" smtClean="0">
                <a:effectLst>
                  <a:outerShdw blurRad="38100" dist="38100" dir="2700000" algn="tl">
                    <a:srgbClr val="000000">
                      <a:alpha val="43137"/>
                    </a:srgbClr>
                  </a:outerShdw>
                </a:effectLst>
              </a:rPr>
              <a:t>Achieve</a:t>
            </a:r>
            <a:endParaRPr lang="en-US"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2655673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hoto.PNG"/>
          <p:cNvPicPr>
            <a:picLocks noGrp="1" noChangeAspect="1"/>
          </p:cNvPicPr>
          <p:nvPr>
            <p:ph idx="1"/>
          </p:nvPr>
        </p:nvPicPr>
        <p:blipFill>
          <a:blip r:embed="rId2" cstate="print"/>
          <a:stretch>
            <a:fillRect/>
          </a:stretch>
        </p:blipFill>
        <p:spPr>
          <a:xfrm>
            <a:off x="106127" y="114300"/>
            <a:ext cx="8890000" cy="6667500"/>
          </a:xfrm>
        </p:spPr>
      </p:pic>
      <p:sp>
        <p:nvSpPr>
          <p:cNvPr id="3" name="Title 2"/>
          <p:cNvSpPr>
            <a:spLocks noGrp="1"/>
          </p:cNvSpPr>
          <p:nvPr>
            <p:ph type="title"/>
          </p:nvPr>
        </p:nvSpPr>
        <p:spPr>
          <a:xfrm>
            <a:off x="0" y="0"/>
            <a:ext cx="9144000" cy="953536"/>
          </a:xfrm>
          <a:solidFill>
            <a:schemeClr val="bg1"/>
          </a:solidFill>
        </p:spPr>
        <p:txBody>
          <a:bodyPr>
            <a:normAutofit/>
          </a:bodyPr>
          <a:lstStyle/>
          <a:p>
            <a:r>
              <a:rPr lang="en-US" dirty="0" smtClean="0"/>
              <a:t> </a:t>
            </a:r>
            <a:r>
              <a:rPr lang="en-US" b="1" dirty="0" smtClean="0">
                <a:effectLst>
                  <a:outerShdw blurRad="38100" dist="38100" dir="2700000" algn="tl">
                    <a:srgbClr val="000000">
                      <a:alpha val="43137"/>
                    </a:srgbClr>
                  </a:outerShdw>
                </a:effectLst>
              </a:rPr>
              <a:t>Louisiana Department of Education</a:t>
            </a:r>
            <a:endParaRPr lang="en-US"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35147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hoto.PNG"/>
          <p:cNvPicPr>
            <a:picLocks noGrp="1" noChangeAspect="1"/>
          </p:cNvPicPr>
          <p:nvPr>
            <p:ph idx="1"/>
          </p:nvPr>
        </p:nvPicPr>
        <p:blipFill>
          <a:blip r:embed="rId2" cstate="print"/>
          <a:stretch>
            <a:fillRect/>
          </a:stretch>
        </p:blipFill>
        <p:spPr>
          <a:xfrm>
            <a:off x="152400" y="-33950"/>
            <a:ext cx="8686800" cy="6663350"/>
          </a:xfrm>
        </p:spPr>
      </p:pic>
      <p:sp>
        <p:nvSpPr>
          <p:cNvPr id="3" name="Title 2"/>
          <p:cNvSpPr>
            <a:spLocks noGrp="1"/>
          </p:cNvSpPr>
          <p:nvPr>
            <p:ph type="title"/>
          </p:nvPr>
        </p:nvSpPr>
        <p:spPr>
          <a:xfrm>
            <a:off x="0" y="0"/>
            <a:ext cx="9144000" cy="762000"/>
          </a:xfrm>
          <a:solidFill>
            <a:schemeClr val="bg1"/>
          </a:solidFill>
        </p:spPr>
        <p:txBody>
          <a:bodyPr/>
          <a:lstStyle/>
          <a:p>
            <a:pPr algn="ctr"/>
            <a:r>
              <a:rPr lang="en-US" b="1" dirty="0" err="1" smtClean="0">
                <a:effectLst>
                  <a:outerShdw blurRad="38100" dist="38100" dir="2700000" algn="tl">
                    <a:srgbClr val="000000">
                      <a:alpha val="43137"/>
                    </a:srgbClr>
                  </a:outerShdw>
                </a:effectLst>
              </a:rPr>
              <a:t>edreports</a:t>
            </a:r>
            <a:endParaRPr lang="en-US"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03983619"/>
      </p:ext>
    </p:extLst>
  </p:cSld>
  <p:clrMapOvr>
    <a:masterClrMapping/>
  </p:clrMapOvr>
  <p:transition spd="slow">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71600" y="2667000"/>
            <a:ext cx="6777317" cy="3508977"/>
          </a:xfrm>
        </p:spPr>
        <p:txBody>
          <a:bodyPr/>
          <a:lstStyle/>
          <a:p>
            <a:endParaRPr lang="en-US" dirty="0" smtClean="0"/>
          </a:p>
          <a:p>
            <a:r>
              <a:rPr lang="en-US" sz="3200" dirty="0" smtClean="0"/>
              <a:t>How could you use this in your classroom, school, district?</a:t>
            </a:r>
          </a:p>
          <a:p>
            <a:r>
              <a:rPr lang="en-US" dirty="0" smtClean="0"/>
              <a:t>Share your feedback:</a:t>
            </a:r>
          </a:p>
          <a:p>
            <a:pPr marL="68580" indent="0">
              <a:buNone/>
            </a:pPr>
            <a:r>
              <a:rPr lang="en-US" sz="3600" b="1" dirty="0">
                <a:hlinkClick r:id="rId2"/>
              </a:rPr>
              <a:t>www.todaysmeet.com/KCM</a:t>
            </a:r>
            <a:endParaRPr lang="en-US" sz="3600" b="1" dirty="0"/>
          </a:p>
          <a:p>
            <a:pPr marL="68580" indent="0">
              <a:buNone/>
            </a:pPr>
            <a:endParaRPr lang="en-US" dirty="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6400" y="534444"/>
            <a:ext cx="5457825" cy="1704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6819223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95" y="2757330"/>
            <a:ext cx="680179" cy="733739"/>
          </a:xfrm>
          <a:prstGeom prst="rect">
            <a:avLst/>
          </a:prstGeom>
          <a:noFill/>
          <a:ln>
            <a:noFill/>
          </a:ln>
        </p:spPr>
      </p:pic>
      <p:pic>
        <p:nvPicPr>
          <p:cNvPr id="4" name="Picture 3"/>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8195" y="2071530"/>
            <a:ext cx="680179" cy="762000"/>
          </a:xfrm>
          <a:prstGeom prst="rect">
            <a:avLst/>
          </a:prstGeom>
          <a:noFill/>
          <a:ln>
            <a:noFill/>
          </a:ln>
        </p:spPr>
      </p:pic>
      <p:sp>
        <p:nvSpPr>
          <p:cNvPr id="2" name="Title 1"/>
          <p:cNvSpPr>
            <a:spLocks noGrp="1"/>
          </p:cNvSpPr>
          <p:nvPr>
            <p:ph type="title"/>
          </p:nvPr>
        </p:nvSpPr>
        <p:spPr>
          <a:xfrm>
            <a:off x="445126" y="0"/>
            <a:ext cx="8229600" cy="1143000"/>
          </a:xfrm>
        </p:spPr>
        <p:txBody>
          <a:bodyPr>
            <a:normAutofit/>
          </a:bodyPr>
          <a:lstStyle/>
          <a:p>
            <a:r>
              <a:rPr lang="en-US" sz="2600" b="1" i="1" dirty="0" smtClean="0">
                <a:solidFill>
                  <a:srgbClr val="C00000"/>
                </a:solidFill>
                <a:effectLst>
                  <a:outerShdw blurRad="38100" dist="38100" dir="2700000" algn="tl">
                    <a:srgbClr val="000000">
                      <a:alpha val="43137"/>
                    </a:srgbClr>
                  </a:outerShdw>
                </a:effectLst>
              </a:rPr>
              <a:t>An Overview of the Shifts</a:t>
            </a:r>
            <a:endParaRPr lang="en-US" sz="2600" b="1" i="1" dirty="0">
              <a:solidFill>
                <a:srgbClr val="C0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762000" y="1234851"/>
            <a:ext cx="7967662" cy="4525963"/>
          </a:xfrm>
        </p:spPr>
        <p:txBody>
          <a:bodyPr>
            <a:normAutofit lnSpcReduction="10000"/>
          </a:bodyPr>
          <a:lstStyle/>
          <a:p>
            <a:pPr marL="0" indent="0">
              <a:buNone/>
            </a:pPr>
            <a:r>
              <a:rPr lang="en-US" sz="2600" dirty="0">
                <a:latin typeface="Lucida Sans" panose="020B0602030504020204" pitchFamily="34" charset="0"/>
                <a:ea typeface="Arial" pitchFamily="31" charset="0"/>
                <a:cs typeface="Big Caslon"/>
              </a:rPr>
              <a:t>The CCSS bring three key shifts to </a:t>
            </a:r>
            <a:r>
              <a:rPr lang="en-US" sz="2600" dirty="0" smtClean="0">
                <a:latin typeface="Lucida Sans" panose="020B0602030504020204" pitchFamily="34" charset="0"/>
                <a:ea typeface="Arial" pitchFamily="31" charset="0"/>
                <a:cs typeface="Big Caslon"/>
              </a:rPr>
              <a:t>mathematics instruction </a:t>
            </a:r>
            <a:r>
              <a:rPr lang="en-US" sz="2600" dirty="0">
                <a:latin typeface="Lucida Sans" panose="020B0602030504020204" pitchFamily="34" charset="0"/>
                <a:ea typeface="Arial" pitchFamily="31" charset="0"/>
                <a:cs typeface="Big Caslon"/>
              </a:rPr>
              <a:t>and assessment</a:t>
            </a:r>
            <a:r>
              <a:rPr lang="en-US" sz="2600" dirty="0" smtClean="0">
                <a:latin typeface="Lucida Sans" panose="020B0602030504020204" pitchFamily="34" charset="0"/>
                <a:ea typeface="Arial" pitchFamily="31" charset="0"/>
                <a:cs typeface="Big Caslon"/>
              </a:rPr>
              <a:t>.</a:t>
            </a:r>
            <a:endParaRPr lang="en-US" b="1" dirty="0" smtClean="0">
              <a:latin typeface="Lucida Sans" panose="020B0602030504020204" pitchFamily="34" charset="0"/>
              <a:ea typeface="Arial" pitchFamily="31" charset="0"/>
              <a:cs typeface="Big Caslon"/>
            </a:endParaRPr>
          </a:p>
          <a:p>
            <a:pPr marL="914400" indent="-457200">
              <a:buAutoNum type="arabicPeriod"/>
            </a:pPr>
            <a:r>
              <a:rPr lang="en-US" sz="2600" b="1" dirty="0" smtClean="0">
                <a:effectLst>
                  <a:outerShdw blurRad="38100" dist="38100" dir="2700000" algn="tl">
                    <a:srgbClr val="000000">
                      <a:alpha val="43137"/>
                    </a:srgbClr>
                  </a:outerShdw>
                </a:effectLst>
                <a:latin typeface="Lucida Sans" panose="020B0602030504020204" pitchFamily="34" charset="0"/>
                <a:ea typeface="Arial" pitchFamily="31" charset="0"/>
                <a:cs typeface="Big Caslon"/>
              </a:rPr>
              <a:t>Focus</a:t>
            </a:r>
            <a:r>
              <a:rPr lang="en-US" sz="2600" b="1" dirty="0" smtClean="0">
                <a:latin typeface="Lucida Sans" panose="020B0602030504020204" pitchFamily="34" charset="0"/>
                <a:ea typeface="Arial" pitchFamily="31" charset="0"/>
                <a:cs typeface="Big Caslon"/>
              </a:rPr>
              <a:t> </a:t>
            </a:r>
            <a:r>
              <a:rPr lang="en-US" sz="2600" dirty="0" smtClean="0">
                <a:latin typeface="Lucida Sans" panose="020B0602030504020204" pitchFamily="34" charset="0"/>
                <a:ea typeface="Arial" pitchFamily="31" charset="0"/>
                <a:cs typeface="Big Caslon"/>
              </a:rPr>
              <a:t>strongly where the standards focus*</a:t>
            </a:r>
            <a:endParaRPr lang="en-US" sz="2200" b="1" dirty="0">
              <a:latin typeface="Lucida Sans" panose="020B0602030504020204" pitchFamily="34" charset="0"/>
              <a:ea typeface="Arial" pitchFamily="31" charset="0"/>
              <a:cs typeface="Big Caslon"/>
            </a:endParaRPr>
          </a:p>
          <a:p>
            <a:pPr marL="914400" indent="-457200">
              <a:buAutoNum type="arabicPeriod"/>
            </a:pPr>
            <a:r>
              <a:rPr lang="en-US" sz="2600" b="1" dirty="0" smtClean="0">
                <a:effectLst>
                  <a:outerShdw blurRad="38100" dist="38100" dir="2700000" algn="tl">
                    <a:srgbClr val="000000">
                      <a:alpha val="43137"/>
                    </a:srgbClr>
                  </a:outerShdw>
                </a:effectLst>
                <a:latin typeface="Lucida Sans" panose="020B0602030504020204" pitchFamily="34" charset="0"/>
                <a:ea typeface="Arial" pitchFamily="31" charset="0"/>
                <a:cs typeface="Big Caslon"/>
              </a:rPr>
              <a:t>Coherence</a:t>
            </a:r>
            <a:r>
              <a:rPr lang="en-US" sz="2600" b="1" dirty="0">
                <a:effectLst>
                  <a:outerShdw blurRad="38100" dist="38100" dir="2700000" algn="tl">
                    <a:srgbClr val="000000">
                      <a:alpha val="43137"/>
                    </a:srgbClr>
                  </a:outerShdw>
                </a:effectLst>
                <a:latin typeface="Lucida Sans" panose="020B0602030504020204" pitchFamily="34" charset="0"/>
                <a:ea typeface="Arial" pitchFamily="31" charset="0"/>
                <a:cs typeface="Big Caslon"/>
              </a:rPr>
              <a:t>: </a:t>
            </a:r>
            <a:r>
              <a:rPr lang="en-US" sz="2600" dirty="0">
                <a:latin typeface="Lucida Sans" panose="020B0602030504020204" pitchFamily="34" charset="0"/>
                <a:ea typeface="Arial" pitchFamily="31" charset="0"/>
                <a:cs typeface="Big Caslon"/>
              </a:rPr>
              <a:t>think across </a:t>
            </a:r>
            <a:r>
              <a:rPr lang="en-US" sz="2600" dirty="0" smtClean="0">
                <a:latin typeface="Lucida Sans" panose="020B0602030504020204" pitchFamily="34" charset="0"/>
                <a:ea typeface="Arial" pitchFamily="31" charset="0"/>
                <a:cs typeface="Big Caslon"/>
              </a:rPr>
              <a:t>grades</a:t>
            </a:r>
            <a:r>
              <a:rPr lang="en-US" sz="2600" dirty="0">
                <a:latin typeface="Lucida Sans" panose="020B0602030504020204" pitchFamily="34" charset="0"/>
                <a:ea typeface="Arial" pitchFamily="31" charset="0"/>
                <a:cs typeface="Big Caslon"/>
              </a:rPr>
              <a:t>, and link to major topics </a:t>
            </a:r>
            <a:r>
              <a:rPr lang="en-US" sz="2600" dirty="0" smtClean="0">
                <a:latin typeface="Lucida Sans" panose="020B0602030504020204" pitchFamily="34" charset="0"/>
                <a:ea typeface="Arial" pitchFamily="31" charset="0"/>
                <a:cs typeface="Big Caslon"/>
              </a:rPr>
              <a:t>within </a:t>
            </a:r>
            <a:r>
              <a:rPr lang="en-US" sz="2600" dirty="0">
                <a:latin typeface="Lucida Sans" panose="020B0602030504020204" pitchFamily="34" charset="0"/>
                <a:ea typeface="Arial" pitchFamily="31" charset="0"/>
                <a:cs typeface="Big Caslon"/>
              </a:rPr>
              <a:t>grades </a:t>
            </a:r>
            <a:endParaRPr lang="en-US" sz="2200" b="1" dirty="0">
              <a:latin typeface="Lucida Sans" panose="020B0602030504020204" pitchFamily="34" charset="0"/>
              <a:ea typeface="Arial" pitchFamily="31" charset="0"/>
              <a:cs typeface="Big Caslon"/>
            </a:endParaRPr>
          </a:p>
          <a:p>
            <a:pPr marL="914400" indent="-457200">
              <a:buAutoNum type="arabicPeriod"/>
            </a:pPr>
            <a:r>
              <a:rPr lang="en-US" sz="2600" b="1" dirty="0" smtClean="0">
                <a:effectLst>
                  <a:outerShdw blurRad="38100" dist="38100" dir="2700000" algn="tl">
                    <a:srgbClr val="000000">
                      <a:alpha val="43137"/>
                    </a:srgbClr>
                  </a:outerShdw>
                </a:effectLst>
                <a:latin typeface="Lucida Sans" panose="020B0602030504020204" pitchFamily="34" charset="0"/>
                <a:ea typeface="Arial" pitchFamily="31" charset="0"/>
                <a:cs typeface="Big Caslon"/>
              </a:rPr>
              <a:t>Rigor</a:t>
            </a:r>
            <a:r>
              <a:rPr lang="en-US" sz="2600" b="1" dirty="0">
                <a:effectLst>
                  <a:outerShdw blurRad="38100" dist="38100" dir="2700000" algn="tl">
                    <a:srgbClr val="000000">
                      <a:alpha val="43137"/>
                    </a:srgbClr>
                  </a:outerShdw>
                </a:effectLst>
                <a:latin typeface="Lucida Sans" panose="020B0602030504020204" pitchFamily="34" charset="0"/>
                <a:ea typeface="Arial" pitchFamily="31" charset="0"/>
                <a:cs typeface="Big Caslon"/>
              </a:rPr>
              <a:t>: </a:t>
            </a:r>
            <a:r>
              <a:rPr lang="en-US" sz="2600" dirty="0">
                <a:latin typeface="Lucida Sans" panose="020B0602030504020204" pitchFamily="34" charset="0"/>
                <a:ea typeface="Arial" pitchFamily="31" charset="0"/>
                <a:cs typeface="Big Caslon"/>
              </a:rPr>
              <a:t>in major topics* pursue: </a:t>
            </a:r>
          </a:p>
          <a:p>
            <a:pPr marL="0" indent="0">
              <a:buNone/>
            </a:pPr>
            <a:r>
              <a:rPr lang="en-US" sz="2600" dirty="0" smtClean="0">
                <a:latin typeface="Lucida Sans" panose="020B0602030504020204" pitchFamily="34" charset="0"/>
                <a:ea typeface="Arial" pitchFamily="31" charset="0"/>
                <a:cs typeface="Big Caslon"/>
              </a:rPr>
              <a:t>		 -- conceptual </a:t>
            </a:r>
            <a:r>
              <a:rPr lang="en-US" sz="2600" dirty="0">
                <a:latin typeface="Lucida Sans" panose="020B0602030504020204" pitchFamily="34" charset="0"/>
                <a:ea typeface="Arial" pitchFamily="31" charset="0"/>
                <a:cs typeface="Big Caslon"/>
              </a:rPr>
              <a:t>understanding,</a:t>
            </a:r>
          </a:p>
          <a:p>
            <a:pPr marL="0" indent="0">
              <a:buNone/>
            </a:pPr>
            <a:r>
              <a:rPr lang="en-US" sz="2600" dirty="0" smtClean="0">
                <a:latin typeface="Lucida Sans" panose="020B0602030504020204" pitchFamily="34" charset="0"/>
                <a:ea typeface="Arial" pitchFamily="31" charset="0"/>
                <a:cs typeface="Big Caslon"/>
              </a:rPr>
              <a:t>		 -- procedural </a:t>
            </a:r>
            <a:r>
              <a:rPr lang="en-US" sz="2600" dirty="0">
                <a:latin typeface="Lucida Sans" panose="020B0602030504020204" pitchFamily="34" charset="0"/>
                <a:ea typeface="Arial" pitchFamily="31" charset="0"/>
                <a:cs typeface="Big Caslon"/>
              </a:rPr>
              <a:t>skill and fluency, </a:t>
            </a:r>
            <a:r>
              <a:rPr lang="en-US" sz="2600" dirty="0" smtClean="0">
                <a:latin typeface="Lucida Sans" panose="020B0602030504020204" pitchFamily="34" charset="0"/>
                <a:ea typeface="Arial" pitchFamily="31" charset="0"/>
                <a:cs typeface="Big Caslon"/>
              </a:rPr>
              <a:t>and    </a:t>
            </a:r>
          </a:p>
          <a:p>
            <a:pPr marL="0" indent="0">
              <a:buNone/>
            </a:pPr>
            <a:r>
              <a:rPr lang="en-US" sz="2600" dirty="0">
                <a:latin typeface="Lucida Sans" panose="020B0602030504020204" pitchFamily="34" charset="0"/>
                <a:ea typeface="Arial" pitchFamily="31" charset="0"/>
                <a:cs typeface="Big Caslon"/>
              </a:rPr>
              <a:t> </a:t>
            </a:r>
            <a:r>
              <a:rPr lang="en-US" sz="2600" dirty="0" smtClean="0">
                <a:latin typeface="Lucida Sans" panose="020B0602030504020204" pitchFamily="34" charset="0"/>
                <a:ea typeface="Arial" pitchFamily="31" charset="0"/>
                <a:cs typeface="Big Caslon"/>
              </a:rPr>
              <a:t>                  -- application </a:t>
            </a:r>
            <a:r>
              <a:rPr lang="en-US" sz="2600" dirty="0">
                <a:latin typeface="Lucida Sans" panose="020B0602030504020204" pitchFamily="34" charset="0"/>
                <a:ea typeface="Arial" pitchFamily="31" charset="0"/>
                <a:cs typeface="Big Caslon"/>
              </a:rPr>
              <a:t>with equal </a:t>
            </a:r>
            <a:r>
              <a:rPr lang="en-US" sz="2600" dirty="0" smtClean="0">
                <a:latin typeface="Lucida Sans" panose="020B0602030504020204" pitchFamily="34" charset="0"/>
                <a:ea typeface="Arial" pitchFamily="31" charset="0"/>
                <a:cs typeface="Big Caslon"/>
              </a:rPr>
              <a:t>intensity.</a:t>
            </a:r>
          </a:p>
          <a:p>
            <a:pPr marL="0" indent="0">
              <a:buNone/>
            </a:pPr>
            <a:endParaRPr lang="en-US" sz="1600" dirty="0">
              <a:latin typeface="Lucida Sans" panose="020B0602030504020204" pitchFamily="34" charset="0"/>
              <a:ea typeface="Arial" pitchFamily="31" charset="0"/>
              <a:cs typeface="Big Caslon"/>
            </a:endParaRPr>
          </a:p>
        </p:txBody>
      </p:sp>
      <p:pic>
        <p:nvPicPr>
          <p:cNvPr id="6" name="Picture 5"/>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8195" y="3491069"/>
            <a:ext cx="680179" cy="695011"/>
          </a:xfrm>
          <a:prstGeom prst="rect">
            <a:avLst/>
          </a:prstGeom>
          <a:noFill/>
          <a:ln>
            <a:noFill/>
          </a:ln>
        </p:spPr>
      </p:pic>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Subtitle 2"/>
          <p:cNvSpPr txBox="1">
            <a:spLocks/>
          </p:cNvSpPr>
          <p:nvPr/>
        </p:nvSpPr>
        <p:spPr>
          <a:xfrm>
            <a:off x="521327" y="5742025"/>
            <a:ext cx="8077199" cy="1674920"/>
          </a:xfrm>
          <a:prstGeom prst="rect">
            <a:avLst/>
          </a:prstGeom>
        </p:spPr>
        <p:txBody>
          <a:bodyPr vert="horz" lIns="91440" tIns="45720" rIns="91440" bIns="45720" rtlCol="0">
            <a:normAutofit/>
          </a:bodyPr>
          <a:lst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a:lstStyle>
          <a:p>
            <a:pPr marL="68580" indent="0">
              <a:buNone/>
            </a:pPr>
            <a:r>
              <a:rPr lang="en-US" sz="1400" dirty="0" smtClean="0"/>
              <a:t>*For a list of major, supporting, and additional clusters by grade, please refer to ‘Where to focus by grade level” at </a:t>
            </a:r>
            <a:r>
              <a:rPr lang="en-US" sz="1400" dirty="0" smtClean="0">
                <a:hlinkClick r:id="rId7"/>
              </a:rPr>
              <a:t>http://achievethecore.org/shifts-mathematics</a:t>
            </a:r>
            <a:r>
              <a:rPr lang="en-US" sz="1400" dirty="0" smtClean="0"/>
              <a:t> </a:t>
            </a:r>
          </a:p>
          <a:p>
            <a:endParaRPr lang="en-US" dirty="0"/>
          </a:p>
        </p:txBody>
      </p:sp>
      <p:sp>
        <p:nvSpPr>
          <p:cNvPr id="9" name="Rectangle 8"/>
          <p:cNvSpPr/>
          <p:nvPr/>
        </p:nvSpPr>
        <p:spPr>
          <a:xfrm>
            <a:off x="1613630" y="0"/>
            <a:ext cx="7561685" cy="646331"/>
          </a:xfrm>
          <a:prstGeom prst="rect">
            <a:avLst/>
          </a:prstGeom>
          <a:solidFill>
            <a:schemeClr val="bg1"/>
          </a:solidFill>
        </p:spPr>
        <p:txBody>
          <a:bodyPr wrap="none">
            <a:spAutoFit/>
          </a:bodyPr>
          <a:lstStyle/>
          <a:p>
            <a:r>
              <a:rPr lang="en-US" sz="3600" b="1" dirty="0">
                <a:solidFill>
                  <a:srgbClr val="C00000"/>
                </a:solidFill>
                <a:effectLst>
                  <a:outerShdw blurRad="38100" dist="38100" dir="2700000" algn="tl">
                    <a:srgbClr val="000000">
                      <a:alpha val="43137"/>
                    </a:srgbClr>
                  </a:outerShdw>
                </a:effectLst>
              </a:rPr>
              <a:t>How Are The Standards Different?</a:t>
            </a:r>
            <a:endParaRPr lang="en-US" sz="3600" dirty="0"/>
          </a:p>
        </p:txBody>
      </p:sp>
    </p:spTree>
    <p:extLst>
      <p:ext uri="{BB962C8B-B14F-4D97-AF65-F5344CB8AC3E}">
        <p14:creationId xmlns:p14="http://schemas.microsoft.com/office/powerpoint/2010/main" val="4214055747"/>
      </p:ext>
    </p:extLst>
  </p:cSld>
  <p:clrMapOvr>
    <a:masterClrMapping/>
  </p:clrMapOvr>
  <p:transition spd="slow">
    <p:pull/>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ctrTitle"/>
          </p:nvPr>
        </p:nvSpPr>
        <p:spPr>
          <a:xfrm>
            <a:off x="4800600" y="2013499"/>
            <a:ext cx="3313355" cy="1702160"/>
          </a:xfrm>
        </p:spPr>
        <p:txBody>
          <a:bodyPr/>
          <a:lstStyle/>
          <a:p>
            <a:pPr algn="ctr"/>
            <a:r>
              <a:rPr lang="en-US" b="1" dirty="0" smtClean="0">
                <a:effectLst>
                  <a:outerShdw blurRad="38100" dist="38100" dir="2700000" algn="tl">
                    <a:srgbClr val="000000">
                      <a:alpha val="43137"/>
                    </a:srgbClr>
                  </a:outerShdw>
                </a:effectLst>
              </a:rPr>
              <a:t>How can we help you?</a:t>
            </a:r>
            <a:endParaRPr lang="en-US" b="1" dirty="0">
              <a:effectLst>
                <a:outerShdw blurRad="38100" dist="38100" dir="2700000" algn="tl">
                  <a:srgbClr val="000000">
                    <a:alpha val="43137"/>
                  </a:srgbClr>
                </a:outerShdw>
              </a:effectLst>
            </a:endParaRPr>
          </a:p>
        </p:txBody>
      </p:sp>
      <p:sp>
        <p:nvSpPr>
          <p:cNvPr id="4" name="TextBox 3"/>
          <p:cNvSpPr txBox="1"/>
          <p:nvPr/>
        </p:nvSpPr>
        <p:spPr>
          <a:xfrm>
            <a:off x="-7546" y="-76200"/>
            <a:ext cx="4503346" cy="1723549"/>
          </a:xfrm>
          <a:prstGeom prst="rect">
            <a:avLst/>
          </a:prstGeom>
          <a:solidFill>
            <a:schemeClr val="accent1">
              <a:lumMod val="20000"/>
              <a:lumOff val="80000"/>
            </a:schemeClr>
          </a:solidFill>
        </p:spPr>
        <p:txBody>
          <a:bodyPr wrap="square" rtlCol="0">
            <a:spAutoFit/>
          </a:bodyPr>
          <a:lstStyle/>
          <a:p>
            <a:r>
              <a:rPr lang="en-US" sz="2200" b="1" dirty="0" smtClean="0">
                <a:effectLst>
                  <a:outerShdw blurRad="38100" dist="38100" dir="2700000" algn="tl">
                    <a:srgbClr val="000000">
                      <a:alpha val="43137"/>
                    </a:srgbClr>
                  </a:outerShdw>
                </a:effectLst>
              </a:rPr>
              <a:t>Erin Chavez </a:t>
            </a:r>
          </a:p>
          <a:p>
            <a:r>
              <a:rPr lang="en-US" dirty="0">
                <a:latin typeface="Arial" panose="020B0604020202020204" pitchFamily="34" charset="0"/>
                <a:cs typeface="Arial" panose="020B0604020202020204" pitchFamily="34" charset="0"/>
                <a:hlinkClick r:id="rId2"/>
              </a:rPr>
              <a:t>e</a:t>
            </a:r>
            <a:r>
              <a:rPr lang="en-US" dirty="0" smtClean="0">
                <a:latin typeface="Arial" panose="020B0604020202020204" pitchFamily="34" charset="0"/>
                <a:cs typeface="Arial" panose="020B0604020202020204" pitchFamily="34" charset="0"/>
                <a:hlinkClick r:id="rId2"/>
              </a:rPr>
              <a:t>rin.chavez@frankfort.kyschools.us</a:t>
            </a:r>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Second Grade Teacher</a:t>
            </a:r>
          </a:p>
          <a:p>
            <a:r>
              <a:rPr lang="en-US" dirty="0" smtClean="0">
                <a:latin typeface="Arial" panose="020B0604020202020204" pitchFamily="34" charset="0"/>
                <a:cs typeface="Arial" panose="020B0604020202020204" pitchFamily="34" charset="0"/>
              </a:rPr>
              <a:t>Second Street School, Frankfort</a:t>
            </a:r>
          </a:p>
          <a:p>
            <a:endParaRPr lang="en-US" sz="1400" dirty="0" smtClean="0"/>
          </a:p>
          <a:p>
            <a:endParaRPr lang="en-US" sz="1400" dirty="0" smtClean="0"/>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5" y="1109748"/>
            <a:ext cx="2504439" cy="2593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7546" y="1369051"/>
            <a:ext cx="4503346" cy="1815882"/>
          </a:xfrm>
          <a:prstGeom prst="rect">
            <a:avLst/>
          </a:prstGeom>
          <a:solidFill>
            <a:schemeClr val="accent2">
              <a:lumMod val="20000"/>
              <a:lumOff val="80000"/>
            </a:schemeClr>
          </a:solidFill>
        </p:spPr>
        <p:txBody>
          <a:bodyPr wrap="square" rtlCol="0">
            <a:spAutoFit/>
          </a:bodyPr>
          <a:lstStyle/>
          <a:p>
            <a:r>
              <a:rPr lang="en-US" sz="2200" b="1" dirty="0" smtClean="0">
                <a:effectLst>
                  <a:outerShdw blurRad="38100" dist="38100" dir="2700000" algn="tl">
                    <a:srgbClr val="000000">
                      <a:alpha val="43137"/>
                    </a:srgbClr>
                  </a:outerShdw>
                </a:effectLst>
              </a:rPr>
              <a:t>Dee Crescitelli</a:t>
            </a:r>
          </a:p>
          <a:p>
            <a:r>
              <a:rPr lang="en-US" dirty="0" smtClean="0">
                <a:latin typeface="Arial" panose="020B0604020202020204" pitchFamily="34" charset="0"/>
                <a:cs typeface="Arial" panose="020B0604020202020204" pitchFamily="34" charset="0"/>
                <a:hlinkClick r:id="rId4"/>
              </a:rPr>
              <a:t>dcrescitelli@unionky.edu</a:t>
            </a:r>
            <a:endParaRPr lang="en-US" dirty="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Director of ESU </a:t>
            </a:r>
          </a:p>
          <a:p>
            <a:r>
              <a:rPr lang="en-US" dirty="0" smtClean="0">
                <a:latin typeface="Arial" panose="020B0604020202020204" pitchFamily="34" charset="0"/>
                <a:cs typeface="Arial" panose="020B0604020202020204" pitchFamily="34" charset="0"/>
              </a:rPr>
              <a:t>Assessment and Alternative Certification </a:t>
            </a:r>
          </a:p>
          <a:p>
            <a:r>
              <a:rPr lang="en-US" dirty="0" smtClean="0">
                <a:latin typeface="Arial" panose="020B0604020202020204" pitchFamily="34" charset="0"/>
                <a:cs typeface="Arial" panose="020B0604020202020204" pitchFamily="34" charset="0"/>
              </a:rPr>
              <a:t>Union College, Barbourville</a:t>
            </a:r>
          </a:p>
          <a:p>
            <a:endParaRPr lang="en-US" dirty="0"/>
          </a:p>
        </p:txBody>
      </p:sp>
      <p:pic>
        <p:nvPicPr>
          <p:cNvPr id="7"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65" y="2864579"/>
            <a:ext cx="2514600" cy="23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8064" y="3175615"/>
            <a:ext cx="4487735" cy="1815882"/>
          </a:xfrm>
          <a:prstGeom prst="rect">
            <a:avLst/>
          </a:prstGeom>
          <a:solidFill>
            <a:schemeClr val="accent1">
              <a:lumMod val="20000"/>
              <a:lumOff val="80000"/>
            </a:schemeClr>
          </a:solidFill>
        </p:spPr>
        <p:txBody>
          <a:bodyPr wrap="square" rtlCol="0">
            <a:spAutoFit/>
          </a:bodyPr>
          <a:lstStyle/>
          <a:p>
            <a:r>
              <a:rPr lang="en-US" sz="2200" b="1" dirty="0" smtClean="0">
                <a:effectLst>
                  <a:outerShdw blurRad="38100" dist="38100" dir="2700000" algn="tl">
                    <a:srgbClr val="000000">
                      <a:alpha val="43137"/>
                    </a:srgbClr>
                  </a:outerShdw>
                </a:effectLst>
              </a:rPr>
              <a:t>Alice Gabbard </a:t>
            </a:r>
          </a:p>
          <a:p>
            <a:r>
              <a:rPr lang="en-US" dirty="0" smtClean="0">
                <a:latin typeface="Arial" panose="020B0604020202020204" pitchFamily="34" charset="0"/>
                <a:cs typeface="Arial" panose="020B0604020202020204" pitchFamily="34" charset="0"/>
                <a:hlinkClick r:id="rId6"/>
              </a:rPr>
              <a:t>gabbardal@nku.edu</a:t>
            </a:r>
            <a:endParaRPr lang="en-US"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Senior Director</a:t>
            </a:r>
          </a:p>
          <a:p>
            <a:r>
              <a:rPr lang="en-US" dirty="0" smtClean="0">
                <a:latin typeface="Arial" panose="020B0604020202020204" pitchFamily="34" charset="0"/>
                <a:cs typeface="Arial" panose="020B0604020202020204" pitchFamily="34" charset="0"/>
              </a:rPr>
              <a:t>Kentucky Center Mathematics</a:t>
            </a:r>
          </a:p>
          <a:p>
            <a:r>
              <a:rPr lang="en-US" dirty="0" smtClean="0">
                <a:latin typeface="Arial" panose="020B0604020202020204" pitchFamily="34" charset="0"/>
                <a:cs typeface="Arial" panose="020B0604020202020204" pitchFamily="34" charset="0"/>
              </a:rPr>
              <a:t>Northern KY, University, Highland Heights</a:t>
            </a:r>
          </a:p>
          <a:p>
            <a:endParaRPr lang="en-US" dirty="0"/>
          </a:p>
        </p:txBody>
      </p:sp>
      <p:pic>
        <p:nvPicPr>
          <p:cNvPr id="9"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305" y="4666070"/>
            <a:ext cx="2428239" cy="2869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8064" y="4953000"/>
            <a:ext cx="4487735" cy="1846659"/>
          </a:xfrm>
          <a:prstGeom prst="rect">
            <a:avLst/>
          </a:prstGeom>
          <a:solidFill>
            <a:schemeClr val="accent2">
              <a:lumMod val="20000"/>
              <a:lumOff val="80000"/>
            </a:schemeClr>
          </a:solidFill>
        </p:spPr>
        <p:txBody>
          <a:bodyPr wrap="square" rtlCol="0">
            <a:spAutoFit/>
          </a:bodyPr>
          <a:lstStyle/>
          <a:p>
            <a:r>
              <a:rPr lang="en-US" sz="2200" b="1" dirty="0" smtClean="0">
                <a:effectLst>
                  <a:outerShdw blurRad="38100" dist="38100" dir="2700000" algn="tl">
                    <a:srgbClr val="000000">
                      <a:alpha val="43137"/>
                    </a:srgbClr>
                  </a:outerShdw>
                </a:effectLst>
              </a:rPr>
              <a:t>Debbie Waggoner</a:t>
            </a:r>
          </a:p>
          <a:p>
            <a:r>
              <a:rPr lang="en-US" dirty="0">
                <a:latin typeface="Arial" panose="020B0604020202020204" pitchFamily="34" charset="0"/>
                <a:cs typeface="Arial" panose="020B0604020202020204" pitchFamily="34" charset="0"/>
                <a:hlinkClick r:id="rId8"/>
              </a:rPr>
              <a:t>d</a:t>
            </a:r>
            <a:r>
              <a:rPr lang="en-US" dirty="0" smtClean="0">
                <a:latin typeface="Arial" panose="020B0604020202020204" pitchFamily="34" charset="0"/>
                <a:cs typeface="Arial" panose="020B0604020202020204" pitchFamily="34" charset="0"/>
                <a:hlinkClick r:id="rId8"/>
              </a:rPr>
              <a:t>ebbie.waggoner@education.ky.gov</a:t>
            </a:r>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Regional Instructional Specialist</a:t>
            </a:r>
          </a:p>
          <a:p>
            <a:r>
              <a:rPr lang="en-US" dirty="0" smtClean="0">
                <a:latin typeface="Arial" panose="020B0604020202020204" pitchFamily="34" charset="0"/>
                <a:cs typeface="Arial" panose="020B0604020202020204" pitchFamily="34" charset="0"/>
              </a:rPr>
              <a:t>Kentucky Department of Education</a:t>
            </a:r>
          </a:p>
          <a:p>
            <a:r>
              <a:rPr lang="en-US" dirty="0" smtClean="0">
                <a:latin typeface="Arial" panose="020B0604020202020204" pitchFamily="34" charset="0"/>
                <a:cs typeface="Arial" panose="020B0604020202020204" pitchFamily="34" charset="0"/>
              </a:rPr>
              <a:t>Central KY Educational Coop, Lexington</a:t>
            </a:r>
          </a:p>
          <a:p>
            <a:endParaRPr lang="en-US" dirty="0"/>
          </a:p>
        </p:txBody>
      </p:sp>
      <p:pic>
        <p:nvPicPr>
          <p:cNvPr id="11" name="Picture 6" descr="C:\Users\dwaggon\Pictures\Pictures\Pictures\logos &amp; misc\KY-Unbridled-4c.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065" y="6477000"/>
            <a:ext cx="2284050" cy="32265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The Waggoners\AppData\Local\Microsoft\Windows\Temporary Internet Files\Content.IE5\EXOXDX7Y\MM900395714[1].gif"/>
          <p:cNvPicPr>
            <a:picLocks noChangeAspect="1" noChangeArrowheads="1" noCrop="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257800" y="3906033"/>
            <a:ext cx="21336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735863" y="152400"/>
            <a:ext cx="3177473" cy="1754326"/>
          </a:xfrm>
          <a:prstGeom prst="rect">
            <a:avLst/>
          </a:prstGeom>
          <a:noFill/>
        </p:spPr>
        <p:txBody>
          <a:bodyPr wrap="none" rtlCol="0">
            <a:spAutoFit/>
          </a:bodyPr>
          <a:lstStyle/>
          <a:p>
            <a:pPr algn="ctr"/>
            <a:r>
              <a:rPr lang="en-US" sz="3600" b="1" dirty="0" smtClean="0">
                <a:solidFill>
                  <a:srgbClr val="0070C0"/>
                </a:solidFill>
                <a:effectLst>
                  <a:outerShdw blurRad="38100" dist="38100" dir="2700000" algn="tl">
                    <a:srgbClr val="000000">
                      <a:alpha val="43137"/>
                    </a:srgbClr>
                  </a:outerShdw>
                </a:effectLst>
              </a:rPr>
              <a:t>Thank you for</a:t>
            </a:r>
          </a:p>
          <a:p>
            <a:pPr algn="ctr"/>
            <a:r>
              <a:rPr lang="en-US" sz="3600" b="1" dirty="0" smtClean="0">
                <a:solidFill>
                  <a:srgbClr val="0070C0"/>
                </a:solidFill>
                <a:effectLst>
                  <a:outerShdw blurRad="38100" dist="38100" dir="2700000" algn="tl">
                    <a:srgbClr val="000000">
                      <a:alpha val="43137"/>
                    </a:srgbClr>
                  </a:outerShdw>
                </a:effectLst>
              </a:rPr>
              <a:t> joining us</a:t>
            </a:r>
          </a:p>
          <a:p>
            <a:pPr algn="ctr"/>
            <a:r>
              <a:rPr lang="en-US" sz="3600" b="1" dirty="0" smtClean="0">
                <a:solidFill>
                  <a:srgbClr val="0070C0"/>
                </a:solidFill>
                <a:effectLst>
                  <a:outerShdw blurRad="38100" dist="38100" dir="2700000" algn="tl">
                    <a:srgbClr val="000000">
                      <a:alpha val="43137"/>
                    </a:srgbClr>
                  </a:outerShdw>
                </a:effectLst>
              </a:rPr>
              <a:t> today.</a:t>
            </a:r>
            <a:endParaRPr lang="en-US" dirty="0"/>
          </a:p>
        </p:txBody>
      </p:sp>
    </p:spTree>
    <p:extLst>
      <p:ext uri="{BB962C8B-B14F-4D97-AF65-F5344CB8AC3E}">
        <p14:creationId xmlns:p14="http://schemas.microsoft.com/office/powerpoint/2010/main" val="395330122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575"/>
            <a:ext cx="8229600" cy="1252538"/>
          </a:xfrm>
        </p:spPr>
        <p:txBody>
          <a:bodyPr/>
          <a:lstStyle/>
          <a:p>
            <a:pPr>
              <a:defRPr/>
            </a:pPr>
            <a:endParaRPr lang="en-US"/>
          </a:p>
        </p:txBody>
      </p:sp>
      <p:sp>
        <p:nvSpPr>
          <p:cNvPr id="70659" name="Content Placeholder 2"/>
          <p:cNvSpPr>
            <a:spLocks noGrp="1"/>
          </p:cNvSpPr>
          <p:nvPr>
            <p:ph idx="1"/>
          </p:nvPr>
        </p:nvSpPr>
        <p:spPr/>
        <p:txBody>
          <a:bodyPr/>
          <a:lstStyle/>
          <a:p>
            <a:endParaRPr lang="en-US" altLang="en-US" smtClean="0"/>
          </a:p>
        </p:txBody>
      </p:sp>
      <p:pic>
        <p:nvPicPr>
          <p:cNvPr id="7066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5466" y="762000"/>
            <a:ext cx="76200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1" name="Rectangle 4"/>
          <p:cNvSpPr>
            <a:spLocks noChangeArrowheads="1"/>
          </p:cNvSpPr>
          <p:nvPr/>
        </p:nvSpPr>
        <p:spPr bwMode="auto">
          <a:xfrm>
            <a:off x="2819400" y="5867400"/>
            <a:ext cx="31734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en-US" altLang="en-US">
                <a:hlinkClick r:id="rId4"/>
              </a:rPr>
              <a:t>http://youtu.be/Boxsh_onY5E</a:t>
            </a:r>
            <a:endParaRPr lang="en-US" altLang="en-US"/>
          </a:p>
          <a:p>
            <a:endParaRPr lang="en-US" altLang="en-US"/>
          </a:p>
        </p:txBody>
      </p:sp>
    </p:spTree>
    <p:extLst>
      <p:ext uri="{BB962C8B-B14F-4D97-AF65-F5344CB8AC3E}">
        <p14:creationId xmlns:p14="http://schemas.microsoft.com/office/powerpoint/2010/main" val="2860694541"/>
      </p:ext>
    </p:extLst>
  </p:cSld>
  <p:clrMapOvr>
    <a:masterClrMapping/>
  </p:clrMapOvr>
  <mc:AlternateContent xmlns:mc="http://schemas.openxmlformats.org/markup-compatibility/2006" xmlns:p14="http://schemas.microsoft.com/office/powerpoint/2010/main">
    <mc:Choice Requires="p14">
      <p:transition spd="slow" p14:dur="1250">
        <p:wipe dir="r"/>
      </p:transition>
    </mc:Choice>
    <mc:Fallback xmlns="">
      <p:transition spd="slow">
        <p:wipe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28600"/>
            <a:ext cx="9144000" cy="723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828800" y="3575564"/>
            <a:ext cx="5766322" cy="461665"/>
          </a:xfrm>
          <a:prstGeom prst="rect">
            <a:avLst/>
          </a:prstGeom>
          <a:noFill/>
        </p:spPr>
        <p:txBody>
          <a:bodyPr wrap="none" rtlCol="0">
            <a:spAutoFit/>
          </a:bodyPr>
          <a:lstStyle/>
          <a:p>
            <a:r>
              <a:rPr lang="en-US" sz="2400" b="1" dirty="0" smtClean="0"/>
              <a:t>Standards for Mathematical Practices</a:t>
            </a:r>
            <a:endParaRPr lang="en-US" sz="2400" b="1" dirty="0"/>
          </a:p>
        </p:txBody>
      </p:sp>
    </p:spTree>
    <p:extLst>
      <p:ext uri="{BB962C8B-B14F-4D97-AF65-F5344CB8AC3E}">
        <p14:creationId xmlns:p14="http://schemas.microsoft.com/office/powerpoint/2010/main" val="169608918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1828800" y="3198167"/>
            <a:ext cx="5766322" cy="461665"/>
          </a:xfrm>
          <a:prstGeom prst="rect">
            <a:avLst/>
          </a:prstGeom>
          <a:noFill/>
        </p:spPr>
        <p:txBody>
          <a:bodyPr wrap="none" rtlCol="0">
            <a:spAutoFit/>
          </a:bodyPr>
          <a:lstStyle/>
          <a:p>
            <a:r>
              <a:rPr lang="en-US" sz="2400" b="1" dirty="0" smtClean="0"/>
              <a:t>Standards for Mathematical Practices</a:t>
            </a:r>
            <a:endParaRPr lang="en-US" sz="2400" b="1" dirty="0"/>
          </a:p>
        </p:txBody>
      </p:sp>
    </p:spTree>
    <p:extLst>
      <p:ext uri="{BB962C8B-B14F-4D97-AF65-F5344CB8AC3E}">
        <p14:creationId xmlns:p14="http://schemas.microsoft.com/office/powerpoint/2010/main" val="41294064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4"/>
          <p:cNvSpPr>
            <a:spLocks noGrp="1"/>
          </p:cNvSpPr>
          <p:nvPr>
            <p:ph type="title"/>
          </p:nvPr>
        </p:nvSpPr>
        <p:spPr>
          <a:xfrm>
            <a:off x="457200" y="155575"/>
            <a:ext cx="8229600" cy="1252538"/>
          </a:xfrm>
        </p:spPr>
        <p:txBody>
          <a:bodyPr/>
          <a:lstStyle/>
          <a:p>
            <a:pPr>
              <a:defRPr/>
            </a:pPr>
            <a:endParaRPr lang="en-US" smtClean="0"/>
          </a:p>
        </p:txBody>
      </p:sp>
      <p:sp>
        <p:nvSpPr>
          <p:cNvPr id="22531" name="Content Placeholder 5"/>
          <p:cNvSpPr>
            <a:spLocks noGrp="1"/>
          </p:cNvSpPr>
          <p:nvPr>
            <p:ph idx="1"/>
          </p:nvPr>
        </p:nvSpPr>
        <p:spPr>
          <a:xfrm>
            <a:off x="301625" y="1527175"/>
            <a:ext cx="8504238" cy="4572000"/>
          </a:xfrm>
        </p:spPr>
        <p:txBody>
          <a:bodyPr/>
          <a:lstStyle/>
          <a:p>
            <a:endParaRPr lang="en-US" altLang="en-US" smtClean="0"/>
          </a:p>
        </p:txBody>
      </p:sp>
      <p:pic>
        <p:nvPicPr>
          <p:cNvPr id="2253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25"/>
            <a:ext cx="9296400" cy="705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072427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9" name="Shape 199"/>
          <p:cNvGraphicFramePr/>
          <p:nvPr/>
        </p:nvGraphicFramePr>
        <p:xfrm>
          <a:off x="549275" y="1243013"/>
          <a:ext cx="8137525" cy="5271621"/>
        </p:xfrm>
        <a:graphic>
          <a:graphicData uri="http://schemas.openxmlformats.org/drawingml/2006/table">
            <a:tbl>
              <a:tblPr>
                <a:noFill/>
              </a:tblPr>
              <a:tblGrid>
                <a:gridCol w="1188627"/>
                <a:gridCol w="6948898"/>
              </a:tblGrid>
              <a:tr h="917471">
                <a:tc>
                  <a:txBody>
                    <a:bodyPr/>
                    <a:lstStyle/>
                    <a:p>
                      <a:pPr marL="228600" marR="0" lvl="0" indent="-228600" algn="ctr" rtl="0">
                        <a:lnSpc>
                          <a:spcPct val="115000"/>
                        </a:lnSpc>
                        <a:spcBef>
                          <a:spcPts val="0"/>
                        </a:spcBef>
                        <a:spcAft>
                          <a:spcPts val="0"/>
                        </a:spcAft>
                        <a:buSzPct val="25000"/>
                        <a:buNone/>
                      </a:pPr>
                      <a:r>
                        <a:rPr lang="x-none" sz="2200" b="1">
                          <a:solidFill>
                            <a:schemeClr val="bg1"/>
                          </a:solidFill>
                        </a:rPr>
                        <a:t>Grade</a:t>
                      </a:r>
                    </a:p>
                  </a:txBody>
                  <a:tcPr marL="68575" marR="68575"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rtl="0">
                        <a:lnSpc>
                          <a:spcPct val="115000"/>
                        </a:lnSpc>
                        <a:spcBef>
                          <a:spcPts val="0"/>
                        </a:spcBef>
                        <a:spcAft>
                          <a:spcPts val="0"/>
                        </a:spcAft>
                        <a:buSzPct val="25000"/>
                        <a:buNone/>
                      </a:pPr>
                      <a:r>
                        <a:rPr lang="x-none" sz="2200" b="1">
                          <a:solidFill>
                            <a:schemeClr val="bg1"/>
                          </a:solidFill>
                        </a:rPr>
                        <a:t>Focus Areas in Support of Rich Instruction and Expectations of Fluency and Conceptual Understanding</a:t>
                      </a:r>
                    </a:p>
                  </a:txBody>
                  <a:tcPr marL="68575" marR="68575"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822981">
                <a:tc>
                  <a:txBody>
                    <a:bodyPr/>
                    <a:lstStyle/>
                    <a:p>
                      <a:pPr marL="0" marR="0" lvl="0" indent="0" algn="ctr" rtl="0">
                        <a:lnSpc>
                          <a:spcPct val="115000"/>
                        </a:lnSpc>
                        <a:spcBef>
                          <a:spcPts val="0"/>
                        </a:spcBef>
                        <a:spcAft>
                          <a:spcPts val="0"/>
                        </a:spcAft>
                        <a:buSzPct val="25000"/>
                        <a:buNone/>
                      </a:pPr>
                      <a:r>
                        <a:rPr lang="x-none" sz="2200"/>
                        <a:t>K–2</a:t>
                      </a:r>
                    </a:p>
                  </a:txBody>
                  <a:tcPr marL="68575" marR="68575"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rtl="0">
                        <a:lnSpc>
                          <a:spcPct val="100000"/>
                        </a:lnSpc>
                        <a:spcBef>
                          <a:spcPts val="0"/>
                        </a:spcBef>
                        <a:spcAft>
                          <a:spcPts val="0"/>
                        </a:spcAft>
                        <a:buSzPct val="25000"/>
                        <a:buNone/>
                      </a:pPr>
                      <a:r>
                        <a:rPr lang="x-none" sz="2200"/>
                        <a:t>Addition</a:t>
                      </a:r>
                      <a:r>
                        <a:rPr lang="x-none" sz="2200" baseline="0"/>
                        <a:t> and  </a:t>
                      </a:r>
                      <a:r>
                        <a:rPr lang="x-none" sz="2200" baseline="0" smtClean="0"/>
                        <a:t>subtraction</a:t>
                      </a:r>
                      <a:r>
                        <a:rPr lang="en-US" sz="2200" baseline="0" dirty="0" smtClean="0"/>
                        <a:t> – </a:t>
                      </a:r>
                      <a:r>
                        <a:rPr lang="x-none" sz="2200" baseline="0" smtClean="0"/>
                        <a:t>concepts</a:t>
                      </a:r>
                      <a:r>
                        <a:rPr lang="x-none" sz="2200" baseline="0"/>
                        <a:t>, skills, and problem solving and place value</a:t>
                      </a:r>
                    </a:p>
                  </a:txBody>
                  <a:tcPr marL="68575" marR="68575"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r>
              <a:tr h="822981">
                <a:tc>
                  <a:txBody>
                    <a:bodyPr/>
                    <a:lstStyle/>
                    <a:p>
                      <a:pPr marL="0" marR="0" lvl="0" indent="0" algn="ctr" rtl="0">
                        <a:lnSpc>
                          <a:spcPct val="115000"/>
                        </a:lnSpc>
                        <a:spcBef>
                          <a:spcPts val="0"/>
                        </a:spcBef>
                        <a:spcAft>
                          <a:spcPts val="0"/>
                        </a:spcAft>
                        <a:buSzPct val="25000"/>
                        <a:buNone/>
                      </a:pPr>
                      <a:r>
                        <a:rPr lang="x-none" sz="2200"/>
                        <a:t>3–5</a:t>
                      </a:r>
                    </a:p>
                  </a:txBody>
                  <a:tcPr marL="68575" marR="68575"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rtl="0">
                        <a:lnSpc>
                          <a:spcPct val="100000"/>
                        </a:lnSpc>
                        <a:spcBef>
                          <a:spcPts val="0"/>
                        </a:spcBef>
                        <a:spcAft>
                          <a:spcPts val="0"/>
                        </a:spcAft>
                        <a:buSzPct val="25000"/>
                        <a:buNone/>
                      </a:pPr>
                      <a:r>
                        <a:rPr lang="x-none" sz="2200"/>
                        <a:t>Multiplication and division of whole numbers and fractions – concepts, skills, and problem solving</a:t>
                      </a:r>
                    </a:p>
                  </a:txBody>
                  <a:tcPr marL="68575" marR="68575"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r>
              <a:tr h="822981">
                <a:tc>
                  <a:txBody>
                    <a:bodyPr/>
                    <a:lstStyle/>
                    <a:p>
                      <a:pPr marL="0" marR="0" lvl="0" indent="0" algn="ctr" rtl="0">
                        <a:lnSpc>
                          <a:spcPct val="115000"/>
                        </a:lnSpc>
                        <a:spcBef>
                          <a:spcPts val="0"/>
                        </a:spcBef>
                        <a:spcAft>
                          <a:spcPts val="0"/>
                        </a:spcAft>
                        <a:buSzPct val="25000"/>
                        <a:buNone/>
                      </a:pPr>
                      <a:r>
                        <a:rPr lang="x-none" sz="2200"/>
                        <a:t>6</a:t>
                      </a:r>
                    </a:p>
                  </a:txBody>
                  <a:tcPr marL="68575" marR="68575"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rtl="0">
                        <a:lnSpc>
                          <a:spcPct val="100000"/>
                        </a:lnSpc>
                        <a:spcBef>
                          <a:spcPts val="0"/>
                        </a:spcBef>
                        <a:spcAft>
                          <a:spcPts val="0"/>
                        </a:spcAft>
                        <a:buSzPct val="25000"/>
                        <a:buNone/>
                      </a:pPr>
                      <a:r>
                        <a:rPr lang="x-none" sz="2200"/>
                        <a:t>Ratios and proportional reasoning; early expressions and equations</a:t>
                      </a:r>
                    </a:p>
                  </a:txBody>
                  <a:tcPr marL="68575" marR="68575"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r>
              <a:tr h="822981">
                <a:tc>
                  <a:txBody>
                    <a:bodyPr/>
                    <a:lstStyle/>
                    <a:p>
                      <a:pPr marL="0" marR="0" lvl="0" indent="0" algn="ctr" rtl="0">
                        <a:lnSpc>
                          <a:spcPct val="115000"/>
                        </a:lnSpc>
                        <a:spcBef>
                          <a:spcPts val="0"/>
                        </a:spcBef>
                        <a:spcAft>
                          <a:spcPts val="0"/>
                        </a:spcAft>
                        <a:buSzPct val="25000"/>
                        <a:buNone/>
                      </a:pPr>
                      <a:r>
                        <a:rPr lang="x-none" sz="2200"/>
                        <a:t>7</a:t>
                      </a:r>
                    </a:p>
                  </a:txBody>
                  <a:tcPr marL="68575" marR="68575"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rtl="0">
                        <a:lnSpc>
                          <a:spcPct val="100000"/>
                        </a:lnSpc>
                        <a:spcBef>
                          <a:spcPts val="0"/>
                        </a:spcBef>
                        <a:spcAft>
                          <a:spcPts val="0"/>
                        </a:spcAft>
                        <a:buSzPct val="25000"/>
                        <a:buNone/>
                      </a:pPr>
                      <a:r>
                        <a:rPr lang="x-none" sz="2200"/>
                        <a:t>Ratios and proportional reasoning; arithmetic of rational numbers</a:t>
                      </a:r>
                    </a:p>
                  </a:txBody>
                  <a:tcPr marL="68575" marR="68575"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r>
              <a:tr h="822981">
                <a:tc>
                  <a:txBody>
                    <a:bodyPr/>
                    <a:lstStyle/>
                    <a:p>
                      <a:pPr marL="0" marR="0" lvl="0" indent="0" algn="ctr" rtl="0">
                        <a:lnSpc>
                          <a:spcPct val="115000"/>
                        </a:lnSpc>
                        <a:spcBef>
                          <a:spcPts val="0"/>
                        </a:spcBef>
                        <a:spcAft>
                          <a:spcPts val="0"/>
                        </a:spcAft>
                        <a:buSzPct val="25000"/>
                        <a:buNone/>
                      </a:pPr>
                      <a:r>
                        <a:rPr lang="x-none" sz="2200"/>
                        <a:t>8</a:t>
                      </a:r>
                    </a:p>
                  </a:txBody>
                  <a:tcPr marL="68575" marR="68575"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rtl="0">
                        <a:lnSpc>
                          <a:spcPct val="100000"/>
                        </a:lnSpc>
                        <a:spcBef>
                          <a:spcPts val="0"/>
                        </a:spcBef>
                        <a:spcAft>
                          <a:spcPts val="0"/>
                        </a:spcAft>
                        <a:buSzPct val="25000"/>
                        <a:buNone/>
                      </a:pPr>
                      <a:r>
                        <a:rPr lang="x-none" sz="2200" smtClean="0"/>
                        <a:t>Linear algebra</a:t>
                      </a:r>
                      <a:r>
                        <a:rPr lang="en-US" sz="2200" baseline="0" dirty="0" smtClean="0"/>
                        <a:t> and </a:t>
                      </a:r>
                      <a:r>
                        <a:rPr lang="en-US" sz="2200" dirty="0" smtClean="0"/>
                        <a:t>linear functions</a:t>
                      </a:r>
                      <a:endParaRPr lang="x-none" sz="2200"/>
                    </a:p>
                  </a:txBody>
                  <a:tcPr marL="68575" marR="68575" marT="0"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200" name="Shape 200"/>
          <p:cNvSpPr txBox="1"/>
          <p:nvPr/>
        </p:nvSpPr>
        <p:spPr>
          <a:xfrm>
            <a:off x="535814" y="609600"/>
            <a:ext cx="8077200" cy="523875"/>
          </a:xfrm>
          <a:prstGeom prst="rect">
            <a:avLst/>
          </a:prstGeom>
          <a:noFill/>
          <a:ln>
            <a:noFill/>
          </a:ln>
        </p:spPr>
        <p:txBody>
          <a:bodyPr lIns="91425" tIns="45700" rIns="91425" bIns="45700">
            <a:spAutoFit/>
          </a:bodyPr>
          <a:lstStyle/>
          <a:p>
            <a:pPr fontAlgn="auto">
              <a:spcAft>
                <a:spcPts val="0"/>
              </a:spcAft>
              <a:buClr>
                <a:schemeClr val="dk1"/>
              </a:buClr>
              <a:buSzPct val="25000"/>
              <a:defRPr/>
            </a:pPr>
            <a:r>
              <a:rPr lang="en-US" sz="2800" b="1" dirty="0">
                <a:solidFill>
                  <a:schemeClr val="tx2">
                    <a:lumMod val="75000"/>
                  </a:schemeClr>
                </a:solidFill>
                <a:latin typeface="Century Gothic" pitchFamily="34" charset="0"/>
                <a:ea typeface="+mj-ea"/>
                <a:cs typeface="+mj-cs"/>
                <a:sym typeface="Arial"/>
              </a:rPr>
              <a:t>Key Areas of Focus</a:t>
            </a:r>
            <a:r>
              <a:rPr lang="x-none" sz="2800" b="1">
                <a:solidFill>
                  <a:schemeClr val="tx2">
                    <a:lumMod val="75000"/>
                  </a:schemeClr>
                </a:solidFill>
                <a:latin typeface="Century Gothic" pitchFamily="34" charset="0"/>
                <a:ea typeface="+mj-ea"/>
                <a:cs typeface="+mj-cs"/>
                <a:sym typeface="Arial"/>
              </a:rPr>
              <a:t> in Mathematics</a:t>
            </a:r>
          </a:p>
        </p:txBody>
      </p:sp>
      <p:sp>
        <p:nvSpPr>
          <p:cNvPr id="46109" name="Slide Number Placeholder 5"/>
          <p:cNvSpPr>
            <a:spLocks noGrp="1"/>
          </p:cNvSpPr>
          <p:nvPr>
            <p:ph type="sldNum" sz="quarter" idx="10"/>
          </p:nvPr>
        </p:nvSpPr>
        <p:spPr bwMode="auto">
          <a:xfrm>
            <a:off x="6929438" y="6542088"/>
            <a:ext cx="2133600" cy="3206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20000"/>
              </a:spcBef>
              <a:buFont typeface="Arial" pitchFamily="34" charset="0"/>
              <a:defRPr sz="2800">
                <a:solidFill>
                  <a:srgbClr val="262626"/>
                </a:solidFill>
                <a:latin typeface="Calibri" pitchFamily="34" charset="0"/>
              </a:defRPr>
            </a:lvl1pPr>
            <a:lvl2pPr marL="742950" indent="-285750" eaLnBrk="0" hangingPunct="0">
              <a:spcBef>
                <a:spcPct val="20000"/>
              </a:spcBef>
              <a:buFont typeface="Arial" pitchFamily="34" charset="0"/>
              <a:buChar char="•"/>
              <a:defRPr sz="2400">
                <a:solidFill>
                  <a:srgbClr val="262626"/>
                </a:solidFill>
                <a:latin typeface="Calibri" pitchFamily="34" charset="0"/>
              </a:defRPr>
            </a:lvl2pPr>
            <a:lvl3pPr marL="1143000" indent="-228600" eaLnBrk="0" hangingPunct="0">
              <a:spcBef>
                <a:spcPct val="20000"/>
              </a:spcBef>
              <a:buFont typeface="Calibri" pitchFamily="34" charset="0"/>
              <a:buChar char="‒"/>
              <a:defRPr sz="2000">
                <a:solidFill>
                  <a:srgbClr val="262626"/>
                </a:solidFill>
                <a:latin typeface="Calibri" pitchFamily="34" charset="0"/>
              </a:defRPr>
            </a:lvl3pPr>
            <a:lvl4pPr marL="1600200" indent="-228600" eaLnBrk="0" hangingPunct="0">
              <a:spcBef>
                <a:spcPct val="20000"/>
              </a:spcBef>
              <a:buFont typeface="Wingdings" pitchFamily="2" charset="2"/>
              <a:buChar char="§"/>
              <a:defRPr>
                <a:solidFill>
                  <a:srgbClr val="262626"/>
                </a:solidFill>
                <a:latin typeface="Calibri" pitchFamily="34" charset="0"/>
              </a:defRPr>
            </a:lvl4pPr>
            <a:lvl5pPr marL="2057400" indent="-228600" eaLnBrk="0" hangingPunct="0">
              <a:spcBef>
                <a:spcPct val="20000"/>
              </a:spcBef>
              <a:buFont typeface="Arial" pitchFamily="34" charset="0"/>
              <a:buChar char="»"/>
              <a:defRPr sz="1600">
                <a:solidFill>
                  <a:srgbClr val="262626"/>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rgbClr val="262626"/>
                </a:solidFill>
                <a:latin typeface="Calibri" pitchFamily="34" charset="0"/>
              </a:defRPr>
            </a:lvl9pPr>
          </a:lstStyle>
          <a:p>
            <a:pPr eaLnBrk="1" hangingPunct="1">
              <a:spcBef>
                <a:spcPct val="0"/>
              </a:spcBef>
              <a:buFontTx/>
              <a:buNone/>
            </a:pPr>
            <a:fld id="{95DDABBF-8713-41A4-B061-CE695034C04C}" type="slidenum">
              <a:rPr lang="en-US" altLang="en-US" sz="1400" smtClean="0">
                <a:solidFill>
                  <a:srgbClr val="FFFFFF"/>
                </a:solidFill>
                <a:latin typeface="Arial" pitchFamily="34" charset="0"/>
                <a:cs typeface="Arial" pitchFamily="34" charset="0"/>
                <a:sym typeface="Arial" pitchFamily="34" charset="0"/>
              </a:rPr>
              <a:pPr eaLnBrk="1" hangingPunct="1">
                <a:spcBef>
                  <a:spcPct val="0"/>
                </a:spcBef>
                <a:buFontTx/>
                <a:buNone/>
              </a:pPr>
              <a:t>9</a:t>
            </a:fld>
            <a:endParaRPr lang="en-US" altLang="en-US" sz="1400" smtClean="0">
              <a:solidFill>
                <a:srgbClr val="FFFFFF"/>
              </a:solidFill>
              <a:latin typeface="Arial" pitchFamily="34" charset="0"/>
              <a:cs typeface="Arial" pitchFamily="34" charset="0"/>
              <a:sym typeface="Arial" pitchFamily="34" charset="0"/>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44" y="6300971"/>
            <a:ext cx="9168143" cy="55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6326201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1967</TotalTime>
  <Words>3882</Words>
  <Application>Microsoft Office PowerPoint</Application>
  <PresentationFormat>On-screen Show (4:3)</PresentationFormat>
  <Paragraphs>406</Paragraphs>
  <Slides>49</Slides>
  <Notes>27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49</vt:i4>
      </vt:variant>
    </vt:vector>
  </HeadingPairs>
  <TitlesOfParts>
    <vt:vector size="59" baseType="lpstr">
      <vt:lpstr>ＭＳ Ｐゴシック</vt:lpstr>
      <vt:lpstr>Arial</vt:lpstr>
      <vt:lpstr>Big Caslon</vt:lpstr>
      <vt:lpstr>Calibri</vt:lpstr>
      <vt:lpstr>Century Gothic</vt:lpstr>
      <vt:lpstr>Georgia</vt:lpstr>
      <vt:lpstr>Lucida Sans</vt:lpstr>
      <vt:lpstr>Wingdings</vt:lpstr>
      <vt:lpstr>Wingdings 2</vt:lpstr>
      <vt:lpstr>Austin</vt:lpstr>
      <vt:lpstr>PowerPoint Presentation</vt:lpstr>
      <vt:lpstr>Equipped for the Core</vt:lpstr>
      <vt:lpstr>PowerPoint Presentation</vt:lpstr>
      <vt:lpstr>Why is change needed?</vt:lpstr>
      <vt:lpstr>PowerPoint Presentation</vt:lpstr>
      <vt:lpstr>PowerPoint Presentation</vt:lpstr>
      <vt:lpstr>PowerPoint Presentation</vt:lpstr>
      <vt:lpstr>PowerPoint Presentation</vt:lpstr>
      <vt:lpstr>PowerPoint Presentation</vt:lpstr>
      <vt:lpstr>Required Fluencies in K-6</vt:lpstr>
      <vt:lpstr>An Overview of the Shifts</vt:lpstr>
      <vt:lpstr>PowerPoint Presentation</vt:lpstr>
      <vt:lpstr>PowerPoint Presentation</vt:lpstr>
      <vt:lpstr>Sample Item 2.NBT.1</vt:lpstr>
      <vt:lpstr>PowerPoint Presentation</vt:lpstr>
      <vt:lpstr>PowerPoint Presentation</vt:lpstr>
      <vt:lpstr>PowerPoint Presentation</vt:lpstr>
      <vt:lpstr>Strategies for Alignment</vt:lpstr>
      <vt:lpstr>Build Capacity</vt:lpstr>
      <vt:lpstr>Stages of Change</vt:lpstr>
      <vt:lpstr>Mathematics is…</vt:lpstr>
      <vt:lpstr>A better definition of  Mathematics…</vt:lpstr>
      <vt:lpstr>PowerPoint Presentation</vt:lpstr>
      <vt:lpstr>An Overview of the Shifts</vt:lpstr>
      <vt:lpstr>Coherence Card Activity</vt:lpstr>
      <vt:lpstr>PowerPoint Presentation</vt:lpstr>
      <vt:lpstr>PowerPoint Presentation</vt:lpstr>
      <vt:lpstr>MAJOR  SHIFTS</vt:lpstr>
      <vt:lpstr>An Overview of the Shifts</vt:lpstr>
      <vt:lpstr>PowerPoint Presentation</vt:lpstr>
      <vt:lpstr>PowerPoint Presentation</vt:lpstr>
      <vt:lpstr>Rigor</vt:lpstr>
      <vt:lpstr>Rigor  </vt:lpstr>
      <vt:lpstr>Rigor</vt:lpstr>
      <vt:lpstr>PowerPoint Presentation</vt:lpstr>
      <vt:lpstr>EQuIP  Training</vt:lpstr>
      <vt:lpstr>Today’s Objectives</vt:lpstr>
      <vt:lpstr>EQuIP Rubric for Mathematics</vt:lpstr>
      <vt:lpstr>5 Steps of a Quality  Review</vt:lpstr>
      <vt:lpstr>5 Steps of a Quality Review</vt:lpstr>
      <vt:lpstr>Table Time</vt:lpstr>
      <vt:lpstr>PowerPoint Presentation</vt:lpstr>
      <vt:lpstr>PowerPoint Presentation</vt:lpstr>
      <vt:lpstr>Achieve</vt:lpstr>
      <vt:lpstr> Louisiana Department of Education</vt:lpstr>
      <vt:lpstr>edreports</vt:lpstr>
      <vt:lpstr>PowerPoint Presentation</vt:lpstr>
      <vt:lpstr>An Overview of the Shifts</vt:lpstr>
      <vt:lpstr>How can we help you?</vt:lpstr>
    </vt:vector>
  </TitlesOfParts>
  <Company>Kentucky Department of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dwaggon</dc:creator>
  <cp:lastModifiedBy>Alice Gabbard</cp:lastModifiedBy>
  <cp:revision>236</cp:revision>
  <dcterms:created xsi:type="dcterms:W3CDTF">2015-03-07T02:45:51Z</dcterms:created>
  <dcterms:modified xsi:type="dcterms:W3CDTF">2015-03-18T14:30:38Z</dcterms:modified>
</cp:coreProperties>
</file>